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61" r:id="rId5"/>
    <p:sldId id="268" r:id="rId6"/>
    <p:sldId id="262" r:id="rId7"/>
    <p:sldId id="260" r:id="rId8"/>
    <p:sldId id="263" r:id="rId9"/>
    <p:sldId id="264" r:id="rId10"/>
    <p:sldId id="265" r:id="rId11"/>
    <p:sldId id="271" r:id="rId12"/>
    <p:sldId id="272" r:id="rId13"/>
    <p:sldId id="266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V Boli" panose="02000500030200090000" pitchFamily="2" charset="0"/>
      <p:regular r:id="rId21"/>
    </p:embeddedFont>
    <p:embeddedFont>
      <p:font typeface="RoxboroughCF Bold" pitchFamily="2" charset="77"/>
      <p:regular r:id="rId22"/>
      <p:bold r:id="rId23"/>
    </p:embeddedFont>
    <p:embeddedFont>
      <p:font typeface="Telegraf" pitchFamily="2" charset="7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8" autoAdjust="0"/>
    <p:restoredTop sz="94582" autoAdjust="0"/>
  </p:normalViewPr>
  <p:slideViewPr>
    <p:cSldViewPr>
      <p:cViewPr>
        <p:scale>
          <a:sx n="75" d="100"/>
          <a:sy n="75" d="100"/>
        </p:scale>
        <p:origin x="688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05D36-ABEC-DB46-BA86-A2BAAD75F9A2}" type="datetimeFigureOut">
              <a:rPr lang="en-US" smtClean="0"/>
              <a:t>5/27/21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5461E-719C-2A41-8E1C-7E708F414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58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5461E-719C-2A41-8E1C-7E708F4143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4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JPG"/><Relationship Id="rId7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9.svg"/><Relationship Id="rId4" Type="http://schemas.openxmlformats.org/officeDocument/2006/relationships/image" Target="../media/image5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6.svg"/><Relationship Id="rId7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387009" y="6273126"/>
            <a:ext cx="7513983" cy="15027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52847" y="2632197"/>
            <a:ext cx="13182305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9600" dirty="0">
                <a:solidFill>
                  <a:srgbClr val="000000"/>
                </a:solidFill>
                <a:latin typeface="MV Boli" panose="020F0502020204030204" pitchFamily="34" charset="0"/>
                <a:cs typeface="MV Boli" panose="020F0502020204030204" pitchFamily="34" charset="0"/>
              </a:rPr>
              <a:t>Technical Solutions to Evaluation Fairness in Algorithms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5A81D3-4F75-9548-A888-C822F55C2961}"/>
              </a:ext>
            </a:extLst>
          </p:cNvPr>
          <p:cNvSpPr/>
          <p:nvPr/>
        </p:nvSpPr>
        <p:spPr>
          <a:xfrm>
            <a:off x="2065779" y="8724900"/>
            <a:ext cx="14156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Team 7: Kristy Guo, Barbara Liang,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Jingjing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Lu,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Chiebuka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Onwuzurike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Qiqi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 Tang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DA59E-A602-B141-98BB-299FFA7C2EED}"/>
              </a:ext>
            </a:extLst>
          </p:cNvPr>
          <p:cNvSpPr txBox="1"/>
          <p:nvPr/>
        </p:nvSpPr>
        <p:spPr>
          <a:xfrm>
            <a:off x="15735152" y="4191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May 27,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47621"/>
            <a:ext cx="16230600" cy="6377941"/>
            <a:chOff x="0" y="0"/>
            <a:chExt cx="26225716" cy="10305599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6155867" cy="10234479"/>
            </a:xfrm>
            <a:custGeom>
              <a:avLst/>
              <a:gdLst/>
              <a:ahLst/>
              <a:cxnLst/>
              <a:rect l="l" t="t" r="r" b="b"/>
              <a:pathLst>
                <a:path w="26155867" h="10234479">
                  <a:moveTo>
                    <a:pt x="26070775" y="10203999"/>
                  </a:moveTo>
                  <a:lnTo>
                    <a:pt x="0" y="10203999"/>
                  </a:lnTo>
                  <a:cubicBezTo>
                    <a:pt x="5080" y="10221779"/>
                    <a:pt x="21590" y="10234479"/>
                    <a:pt x="40640" y="10234479"/>
                  </a:cubicBezTo>
                  <a:lnTo>
                    <a:pt x="26112685" y="10234479"/>
                  </a:lnTo>
                  <a:cubicBezTo>
                    <a:pt x="26136817" y="10234479"/>
                    <a:pt x="26155867" y="10215429"/>
                    <a:pt x="26155867" y="10191299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0148119"/>
                  </a:lnTo>
                  <a:cubicBezTo>
                    <a:pt x="26126656" y="10178599"/>
                    <a:pt x="26101256" y="10203999"/>
                    <a:pt x="26070775" y="102039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6158406" cy="10237019"/>
            </a:xfrm>
            <a:custGeom>
              <a:avLst/>
              <a:gdLst/>
              <a:ahLst/>
              <a:cxnLst/>
              <a:rect l="l" t="t" r="r" b="b"/>
              <a:pathLst>
                <a:path w="26158406" h="10237019">
                  <a:moveTo>
                    <a:pt x="43180" y="10237019"/>
                  </a:moveTo>
                  <a:lnTo>
                    <a:pt x="26115225" y="10237019"/>
                  </a:lnTo>
                  <a:cubicBezTo>
                    <a:pt x="26139356" y="10237019"/>
                    <a:pt x="26158406" y="10217969"/>
                    <a:pt x="26158406" y="10193839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0193839"/>
                  </a:lnTo>
                  <a:cubicBezTo>
                    <a:pt x="0" y="10217969"/>
                    <a:pt x="19050" y="10237019"/>
                    <a:pt x="43180" y="1023701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6225717" cy="10305599"/>
            </a:xfrm>
            <a:custGeom>
              <a:avLst/>
              <a:gdLst/>
              <a:ahLst/>
              <a:cxnLst/>
              <a:rect l="l" t="t" r="r" b="b"/>
              <a:pathLst>
                <a:path w="26225717" h="10305599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0206539"/>
                  </a:lnTo>
                  <a:cubicBezTo>
                    <a:pt x="0" y="10233209"/>
                    <a:pt x="17780" y="10254799"/>
                    <a:pt x="43180" y="10261149"/>
                  </a:cubicBezTo>
                  <a:cubicBezTo>
                    <a:pt x="48260" y="10286549"/>
                    <a:pt x="71120" y="10305599"/>
                    <a:pt x="97790" y="10305599"/>
                  </a:cubicBezTo>
                  <a:lnTo>
                    <a:pt x="26169835" y="10305599"/>
                  </a:lnTo>
                  <a:cubicBezTo>
                    <a:pt x="26200317" y="10305599"/>
                    <a:pt x="26225717" y="10280199"/>
                    <a:pt x="26225717" y="10249719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020653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0206539"/>
                  </a:lnTo>
                  <a:cubicBezTo>
                    <a:pt x="26171106" y="10230669"/>
                    <a:pt x="26152056" y="10249719"/>
                    <a:pt x="26127925" y="10249719"/>
                  </a:cubicBezTo>
                  <a:lnTo>
                    <a:pt x="55880" y="10249719"/>
                  </a:lnTo>
                  <a:cubicBezTo>
                    <a:pt x="31750" y="10249719"/>
                    <a:pt x="12700" y="10230669"/>
                    <a:pt x="12700" y="10206539"/>
                  </a:cubicBezTo>
                  <a:close/>
                  <a:moveTo>
                    <a:pt x="26213017" y="10249719"/>
                  </a:moveTo>
                  <a:cubicBezTo>
                    <a:pt x="26213017" y="10273849"/>
                    <a:pt x="26193967" y="10292899"/>
                    <a:pt x="26169835" y="10292899"/>
                  </a:cubicBezTo>
                  <a:lnTo>
                    <a:pt x="97790" y="10292899"/>
                  </a:lnTo>
                  <a:cubicBezTo>
                    <a:pt x="78740" y="10292899"/>
                    <a:pt x="62230" y="10280199"/>
                    <a:pt x="57150" y="10262419"/>
                  </a:cubicBezTo>
                  <a:lnTo>
                    <a:pt x="26127925" y="10262419"/>
                  </a:lnTo>
                  <a:cubicBezTo>
                    <a:pt x="26158406" y="10262419"/>
                    <a:pt x="26183806" y="10237019"/>
                    <a:pt x="26183806" y="10206539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024971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277925" y="2573469"/>
            <a:ext cx="3706209" cy="1289983"/>
            <a:chOff x="0" y="0"/>
            <a:chExt cx="4941613" cy="171997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47720"/>
              <a:ext cx="4941613" cy="167225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634678" y="-1634678"/>
              <a:ext cx="1672257" cy="494161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513445" y="498869"/>
              <a:ext cx="3914723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9"/>
                </a:lnSpc>
              </a:pPr>
              <a:r>
                <a:rPr lang="en-US" sz="40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Method 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25200" y="171610"/>
            <a:ext cx="6477000" cy="2913398"/>
            <a:chOff x="0" y="16857"/>
            <a:chExt cx="2106465" cy="221419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AutoShape 16"/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B40FA77-7B8C-1348-8D1C-9B307446F3D5}"/>
              </a:ext>
            </a:extLst>
          </p:cNvPr>
          <p:cNvSpPr/>
          <p:nvPr/>
        </p:nvSpPr>
        <p:spPr>
          <a:xfrm>
            <a:off x="11352680" y="597071"/>
            <a:ext cx="9144000" cy="2362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Is concerned with the whole confusion matrix.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Average odds difference = 0 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No bias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Advantages : comprehensive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Disadvantages : cumbersome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A38B4E2A-7FFE-6242-B462-C123BF47E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155" y="3894591"/>
            <a:ext cx="141732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A9D9397-A0D0-4047-A7CD-A46BC09DA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87811"/>
              </p:ext>
            </p:extLst>
          </p:nvPr>
        </p:nvGraphicFramePr>
        <p:xfrm>
          <a:off x="2065082" y="5577030"/>
          <a:ext cx="13859598" cy="2834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191981174"/>
                    </a:ext>
                  </a:extLst>
                </a:gridCol>
                <a:gridCol w="4972532">
                  <a:extLst>
                    <a:ext uri="{9D8B030D-6E8A-4147-A177-3AD203B41FA5}">
                      <a16:colId xmlns:a16="http://schemas.microsoft.com/office/drawing/2014/main" val="3429011349"/>
                    </a:ext>
                  </a:extLst>
                </a:gridCol>
                <a:gridCol w="4619866">
                  <a:extLst>
                    <a:ext uri="{9D8B030D-6E8A-4147-A177-3AD203B41FA5}">
                      <a16:colId xmlns:a16="http://schemas.microsoft.com/office/drawing/2014/main" val="1065994484"/>
                    </a:ext>
                  </a:extLst>
                </a:gridCol>
              </a:tblGrid>
              <a:tr h="828608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Predicted: positive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Predicted: negative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(unprivileged)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241304"/>
                  </a:ext>
                </a:extLst>
              </a:tr>
              <a:tr h="82860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Actual: positive (privileged)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(TPR 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(FPR 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34467"/>
                  </a:ext>
                </a:extLst>
              </a:tr>
              <a:tr h="82860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Actual: negative (unprivileged)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(FPR unprivileged)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(TPR unprivileged)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34985"/>
                  </a:ext>
                </a:extLst>
              </a:tr>
            </a:tbl>
          </a:graphicData>
        </a:graphic>
      </p:graphicFrame>
      <p:pic>
        <p:nvPicPr>
          <p:cNvPr id="64" name="Graphic 63">
            <a:extLst>
              <a:ext uri="{FF2B5EF4-FFF2-40B4-BE49-F238E27FC236}">
                <a16:creationId xmlns:a16="http://schemas.microsoft.com/office/drawing/2014/main" id="{2BD1A7BE-A463-684E-9E30-7C15B3A61D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64069" y="858399"/>
            <a:ext cx="9911796" cy="1153887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442498-2D1B-214D-B4A8-A98618A65372}"/>
              </a:ext>
            </a:extLst>
          </p:cNvPr>
          <p:cNvSpPr/>
          <p:nvPr/>
        </p:nvSpPr>
        <p:spPr>
          <a:xfrm>
            <a:off x="1024102" y="1174331"/>
            <a:ext cx="99517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Average Absolute Odds Difference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47621"/>
            <a:ext cx="16230600" cy="6377941"/>
            <a:chOff x="0" y="0"/>
            <a:chExt cx="26225716" cy="10305599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6155867" cy="10234479"/>
            </a:xfrm>
            <a:custGeom>
              <a:avLst/>
              <a:gdLst/>
              <a:ahLst/>
              <a:cxnLst/>
              <a:rect l="l" t="t" r="r" b="b"/>
              <a:pathLst>
                <a:path w="26155867" h="10234479">
                  <a:moveTo>
                    <a:pt x="26070775" y="10203999"/>
                  </a:moveTo>
                  <a:lnTo>
                    <a:pt x="0" y="10203999"/>
                  </a:lnTo>
                  <a:cubicBezTo>
                    <a:pt x="5080" y="10221779"/>
                    <a:pt x="21590" y="10234479"/>
                    <a:pt x="40640" y="10234479"/>
                  </a:cubicBezTo>
                  <a:lnTo>
                    <a:pt x="26112685" y="10234479"/>
                  </a:lnTo>
                  <a:cubicBezTo>
                    <a:pt x="26136817" y="10234479"/>
                    <a:pt x="26155867" y="10215429"/>
                    <a:pt x="26155867" y="10191299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0148119"/>
                  </a:lnTo>
                  <a:cubicBezTo>
                    <a:pt x="26126656" y="10178599"/>
                    <a:pt x="26101256" y="10203999"/>
                    <a:pt x="26070775" y="102039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6158406" cy="10237019"/>
            </a:xfrm>
            <a:custGeom>
              <a:avLst/>
              <a:gdLst/>
              <a:ahLst/>
              <a:cxnLst/>
              <a:rect l="l" t="t" r="r" b="b"/>
              <a:pathLst>
                <a:path w="26158406" h="10237019">
                  <a:moveTo>
                    <a:pt x="43180" y="10237019"/>
                  </a:moveTo>
                  <a:lnTo>
                    <a:pt x="26115225" y="10237019"/>
                  </a:lnTo>
                  <a:cubicBezTo>
                    <a:pt x="26139356" y="10237019"/>
                    <a:pt x="26158406" y="10217969"/>
                    <a:pt x="26158406" y="10193839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0193839"/>
                  </a:lnTo>
                  <a:cubicBezTo>
                    <a:pt x="0" y="10217969"/>
                    <a:pt x="19050" y="10237019"/>
                    <a:pt x="43180" y="1023701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6225717" cy="10305599"/>
            </a:xfrm>
            <a:custGeom>
              <a:avLst/>
              <a:gdLst/>
              <a:ahLst/>
              <a:cxnLst/>
              <a:rect l="l" t="t" r="r" b="b"/>
              <a:pathLst>
                <a:path w="26225717" h="10305599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0206539"/>
                  </a:lnTo>
                  <a:cubicBezTo>
                    <a:pt x="0" y="10233209"/>
                    <a:pt x="17780" y="10254799"/>
                    <a:pt x="43180" y="10261149"/>
                  </a:cubicBezTo>
                  <a:cubicBezTo>
                    <a:pt x="48260" y="10286549"/>
                    <a:pt x="71120" y="10305599"/>
                    <a:pt x="97790" y="10305599"/>
                  </a:cubicBezTo>
                  <a:lnTo>
                    <a:pt x="26169835" y="10305599"/>
                  </a:lnTo>
                  <a:cubicBezTo>
                    <a:pt x="26200317" y="10305599"/>
                    <a:pt x="26225717" y="10280199"/>
                    <a:pt x="26225717" y="10249719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020653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0206539"/>
                  </a:lnTo>
                  <a:cubicBezTo>
                    <a:pt x="26171106" y="10230669"/>
                    <a:pt x="26152056" y="10249719"/>
                    <a:pt x="26127925" y="10249719"/>
                  </a:cubicBezTo>
                  <a:lnTo>
                    <a:pt x="55880" y="10249719"/>
                  </a:lnTo>
                  <a:cubicBezTo>
                    <a:pt x="31750" y="10249719"/>
                    <a:pt x="12700" y="10230669"/>
                    <a:pt x="12700" y="10206539"/>
                  </a:cubicBezTo>
                  <a:close/>
                  <a:moveTo>
                    <a:pt x="26213017" y="10249719"/>
                  </a:moveTo>
                  <a:cubicBezTo>
                    <a:pt x="26213017" y="10273849"/>
                    <a:pt x="26193967" y="10292899"/>
                    <a:pt x="26169835" y="10292899"/>
                  </a:cubicBezTo>
                  <a:lnTo>
                    <a:pt x="97790" y="10292899"/>
                  </a:lnTo>
                  <a:cubicBezTo>
                    <a:pt x="78740" y="10292899"/>
                    <a:pt x="62230" y="10280199"/>
                    <a:pt x="57150" y="10262419"/>
                  </a:cubicBezTo>
                  <a:lnTo>
                    <a:pt x="26127925" y="10262419"/>
                  </a:lnTo>
                  <a:cubicBezTo>
                    <a:pt x="26158406" y="10262419"/>
                    <a:pt x="26183806" y="10237019"/>
                    <a:pt x="26183806" y="10206539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024971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277925" y="2573469"/>
            <a:ext cx="3706209" cy="1289983"/>
            <a:chOff x="0" y="0"/>
            <a:chExt cx="4941613" cy="171997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47720"/>
              <a:ext cx="4941613" cy="167225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634678" y="-1634678"/>
              <a:ext cx="1672257" cy="494161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513445" y="498869"/>
              <a:ext cx="3914723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9"/>
                </a:lnSpc>
              </a:pPr>
              <a:r>
                <a:rPr lang="en-US" sz="40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Method </a:t>
              </a:r>
              <a:r>
                <a:rPr lang="en-US" altLang="zh-CN" sz="40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4</a:t>
              </a:r>
              <a:endParaRPr lang="en-US" sz="4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2BD1A7BE-A463-684E-9E30-7C15B3A61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4069" y="858399"/>
            <a:ext cx="5489131" cy="1153887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442498-2D1B-214D-B4A8-A98618A65372}"/>
              </a:ext>
            </a:extLst>
          </p:cNvPr>
          <p:cNvSpPr/>
          <p:nvPr/>
        </p:nvSpPr>
        <p:spPr>
          <a:xfrm>
            <a:off x="1089469" y="1004600"/>
            <a:ext cx="51026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Disparate Impact</a:t>
            </a:r>
          </a:p>
          <a:p>
            <a:endParaRPr lang="en-US" sz="4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A18B336-391A-1942-A5F2-870FFB42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74651"/>
            <a:ext cx="5052510" cy="10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8DEAC1-0BF0-3246-9EC6-9AA357EC9FCB}"/>
              </a:ext>
            </a:extLst>
          </p:cNvPr>
          <p:cNvSpPr/>
          <p:nvPr/>
        </p:nvSpPr>
        <p:spPr>
          <a:xfrm>
            <a:off x="3200400" y="5166598"/>
            <a:ext cx="10463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595959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Disparate impact checks discrimination that is unintentional</a:t>
            </a:r>
            <a:r>
              <a:rPr lang="en-US" sz="2800" dirty="0">
                <a:solidFill>
                  <a:srgbClr val="595959"/>
                </a:solidFill>
                <a:latin typeface="Arial" panose="020B0604020202020204" pitchFamily="34" charset="0"/>
              </a:rPr>
              <a:t>.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7AD154-B428-CF4B-9479-71616B7AE6CA}"/>
              </a:ext>
            </a:extLst>
          </p:cNvPr>
          <p:cNvSpPr/>
          <p:nvPr/>
        </p:nvSpPr>
        <p:spPr>
          <a:xfrm>
            <a:off x="1399907" y="4131570"/>
            <a:ext cx="180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Formula: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AFEDB3-73FC-8248-A222-EBD7CA421964}"/>
              </a:ext>
            </a:extLst>
          </p:cNvPr>
          <p:cNvGrpSpPr/>
          <p:nvPr/>
        </p:nvGrpSpPr>
        <p:grpSpPr>
          <a:xfrm>
            <a:off x="2162782" y="5911502"/>
            <a:ext cx="5889291" cy="2959774"/>
            <a:chOff x="-4699" y="16857"/>
            <a:chExt cx="2114295" cy="221263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20C9797-0EF9-D34A-813B-BF8DB08247D7}"/>
                </a:ext>
              </a:extLst>
            </p:cNvPr>
            <p:cNvGrpSpPr/>
            <p:nvPr/>
          </p:nvGrpSpPr>
          <p:grpSpPr>
            <a:xfrm>
              <a:off x="-4699" y="116758"/>
              <a:ext cx="2114295" cy="2112730"/>
              <a:chOff x="-3810" y="0"/>
              <a:chExt cx="1714500" cy="1713230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F78F6A8-443A-9E48-86BF-C330C4B5BC51}"/>
                  </a:ext>
                </a:extLst>
              </p:cNvPr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EF6C9D0-71A0-6E4B-8E05-40A8A7542184}"/>
                  </a:ext>
                </a:extLst>
              </p:cNvPr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AutoShape 26">
              <a:extLst>
                <a:ext uri="{FF2B5EF4-FFF2-40B4-BE49-F238E27FC236}">
                  <a16:creationId xmlns:a16="http://schemas.microsoft.com/office/drawing/2014/main" id="{E04D9CBF-2331-1344-871D-5CFAEDAA3986}"/>
                </a:ext>
              </a:extLst>
            </p:cNvPr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6A75BE3-4ACA-6340-B678-E50529FBFD80}"/>
              </a:ext>
            </a:extLst>
          </p:cNvPr>
          <p:cNvSpPr/>
          <p:nvPr/>
        </p:nvSpPr>
        <p:spPr>
          <a:xfrm>
            <a:off x="2528010" y="6551002"/>
            <a:ext cx="5154472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Situation when the metric is good: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Employment: reaction test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Possible bias against older applicants (the protected class)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154965-25D2-E349-817F-984D298CF1DB}"/>
              </a:ext>
            </a:extLst>
          </p:cNvPr>
          <p:cNvGrpSpPr/>
          <p:nvPr/>
        </p:nvGrpSpPr>
        <p:grpSpPr>
          <a:xfrm>
            <a:off x="9804454" y="5748774"/>
            <a:ext cx="5889290" cy="3187966"/>
            <a:chOff x="-4699" y="16857"/>
            <a:chExt cx="2114295" cy="22126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8FF2D8-8D3C-FC45-8806-F25FF2D69340}"/>
                </a:ext>
              </a:extLst>
            </p:cNvPr>
            <p:cNvGrpSpPr/>
            <p:nvPr/>
          </p:nvGrpSpPr>
          <p:grpSpPr>
            <a:xfrm>
              <a:off x="-4699" y="116758"/>
              <a:ext cx="2114295" cy="2112730"/>
              <a:chOff x="-3810" y="0"/>
              <a:chExt cx="1714500" cy="1713230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BA6AF781-C92F-C843-AB9B-D171217AFB55}"/>
                  </a:ext>
                </a:extLst>
              </p:cNvPr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78024CA-45C1-D14F-B466-180A13C6AF40}"/>
                  </a:ext>
                </a:extLst>
              </p:cNvPr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" name="AutoShape 20">
              <a:extLst>
                <a:ext uri="{FF2B5EF4-FFF2-40B4-BE49-F238E27FC236}">
                  <a16:creationId xmlns:a16="http://schemas.microsoft.com/office/drawing/2014/main" id="{4C56C1C5-CA45-B748-B380-724F17706AAD}"/>
                </a:ext>
              </a:extLst>
            </p:cNvPr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DFD2C-EFAC-7B43-8D2E-DFEEC5007B11}"/>
              </a:ext>
            </a:extLst>
          </p:cNvPr>
          <p:cNvSpPr/>
          <p:nvPr/>
        </p:nvSpPr>
        <p:spPr>
          <a:xfrm>
            <a:off x="10094199" y="6551002"/>
            <a:ext cx="5334000" cy="1900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Situation when the metric is bad: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Employment: employers have business reasons to justify reaction test.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Trade-off between costs and fairness</a:t>
            </a:r>
          </a:p>
        </p:txBody>
      </p:sp>
    </p:spTree>
    <p:extLst>
      <p:ext uri="{BB962C8B-B14F-4D97-AF65-F5344CB8AC3E}">
        <p14:creationId xmlns:p14="http://schemas.microsoft.com/office/powerpoint/2010/main" val="93821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47621"/>
            <a:ext cx="16230600" cy="6377941"/>
            <a:chOff x="0" y="0"/>
            <a:chExt cx="26225716" cy="10305599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6155867" cy="10234479"/>
            </a:xfrm>
            <a:custGeom>
              <a:avLst/>
              <a:gdLst/>
              <a:ahLst/>
              <a:cxnLst/>
              <a:rect l="l" t="t" r="r" b="b"/>
              <a:pathLst>
                <a:path w="26155867" h="10234479">
                  <a:moveTo>
                    <a:pt x="26070775" y="10203999"/>
                  </a:moveTo>
                  <a:lnTo>
                    <a:pt x="0" y="10203999"/>
                  </a:lnTo>
                  <a:cubicBezTo>
                    <a:pt x="5080" y="10221779"/>
                    <a:pt x="21590" y="10234479"/>
                    <a:pt x="40640" y="10234479"/>
                  </a:cubicBezTo>
                  <a:lnTo>
                    <a:pt x="26112685" y="10234479"/>
                  </a:lnTo>
                  <a:cubicBezTo>
                    <a:pt x="26136817" y="10234479"/>
                    <a:pt x="26155867" y="10215429"/>
                    <a:pt x="26155867" y="10191299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0148119"/>
                  </a:lnTo>
                  <a:cubicBezTo>
                    <a:pt x="26126656" y="10178599"/>
                    <a:pt x="26101256" y="10203999"/>
                    <a:pt x="26070775" y="102039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6158406" cy="10237019"/>
            </a:xfrm>
            <a:custGeom>
              <a:avLst/>
              <a:gdLst/>
              <a:ahLst/>
              <a:cxnLst/>
              <a:rect l="l" t="t" r="r" b="b"/>
              <a:pathLst>
                <a:path w="26158406" h="10237019">
                  <a:moveTo>
                    <a:pt x="43180" y="10237019"/>
                  </a:moveTo>
                  <a:lnTo>
                    <a:pt x="26115225" y="10237019"/>
                  </a:lnTo>
                  <a:cubicBezTo>
                    <a:pt x="26139356" y="10237019"/>
                    <a:pt x="26158406" y="10217969"/>
                    <a:pt x="26158406" y="10193839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0193839"/>
                  </a:lnTo>
                  <a:cubicBezTo>
                    <a:pt x="0" y="10217969"/>
                    <a:pt x="19050" y="10237019"/>
                    <a:pt x="43180" y="1023701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6225717" cy="10305599"/>
            </a:xfrm>
            <a:custGeom>
              <a:avLst/>
              <a:gdLst/>
              <a:ahLst/>
              <a:cxnLst/>
              <a:rect l="l" t="t" r="r" b="b"/>
              <a:pathLst>
                <a:path w="26225717" h="10305599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0206539"/>
                  </a:lnTo>
                  <a:cubicBezTo>
                    <a:pt x="0" y="10233209"/>
                    <a:pt x="17780" y="10254799"/>
                    <a:pt x="43180" y="10261149"/>
                  </a:cubicBezTo>
                  <a:cubicBezTo>
                    <a:pt x="48260" y="10286549"/>
                    <a:pt x="71120" y="10305599"/>
                    <a:pt x="97790" y="10305599"/>
                  </a:cubicBezTo>
                  <a:lnTo>
                    <a:pt x="26169835" y="10305599"/>
                  </a:lnTo>
                  <a:cubicBezTo>
                    <a:pt x="26200317" y="10305599"/>
                    <a:pt x="26225717" y="10280199"/>
                    <a:pt x="26225717" y="10249719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020653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0206539"/>
                  </a:lnTo>
                  <a:cubicBezTo>
                    <a:pt x="26171106" y="10230669"/>
                    <a:pt x="26152056" y="10249719"/>
                    <a:pt x="26127925" y="10249719"/>
                  </a:cubicBezTo>
                  <a:lnTo>
                    <a:pt x="55880" y="10249719"/>
                  </a:lnTo>
                  <a:cubicBezTo>
                    <a:pt x="31750" y="10249719"/>
                    <a:pt x="12700" y="10230669"/>
                    <a:pt x="12700" y="10206539"/>
                  </a:cubicBezTo>
                  <a:close/>
                  <a:moveTo>
                    <a:pt x="26213017" y="10249719"/>
                  </a:moveTo>
                  <a:cubicBezTo>
                    <a:pt x="26213017" y="10273849"/>
                    <a:pt x="26193967" y="10292899"/>
                    <a:pt x="26169835" y="10292899"/>
                  </a:cubicBezTo>
                  <a:lnTo>
                    <a:pt x="97790" y="10292899"/>
                  </a:lnTo>
                  <a:cubicBezTo>
                    <a:pt x="78740" y="10292899"/>
                    <a:pt x="62230" y="10280199"/>
                    <a:pt x="57150" y="10262419"/>
                  </a:cubicBezTo>
                  <a:lnTo>
                    <a:pt x="26127925" y="10262419"/>
                  </a:lnTo>
                  <a:cubicBezTo>
                    <a:pt x="26158406" y="10262419"/>
                    <a:pt x="26183806" y="10237019"/>
                    <a:pt x="26183806" y="10206539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024971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277925" y="2573469"/>
            <a:ext cx="3706209" cy="1289983"/>
            <a:chOff x="0" y="0"/>
            <a:chExt cx="4941613" cy="171997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47720"/>
              <a:ext cx="4941613" cy="167225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634678" y="-1634678"/>
              <a:ext cx="1672257" cy="494161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513445" y="498869"/>
              <a:ext cx="3914723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9"/>
                </a:lnSpc>
              </a:pPr>
              <a:r>
                <a:rPr lang="en-US" sz="40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Method </a:t>
              </a:r>
              <a:r>
                <a:rPr lang="en-US" altLang="zh-CN" sz="40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5</a:t>
              </a:r>
              <a:endParaRPr lang="en-US" sz="4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2BD1A7BE-A463-684E-9E30-7C15B3A61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4069" y="858399"/>
            <a:ext cx="3888931" cy="1153887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442498-2D1B-214D-B4A8-A98618A65372}"/>
              </a:ext>
            </a:extLst>
          </p:cNvPr>
          <p:cNvSpPr/>
          <p:nvPr/>
        </p:nvSpPr>
        <p:spPr>
          <a:xfrm>
            <a:off x="1361288" y="1003809"/>
            <a:ext cx="32944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Theil Index</a:t>
            </a:r>
          </a:p>
          <a:p>
            <a:endParaRPr lang="en-US" sz="4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9149CF87-609E-B64B-B377-FE26D9F5B9C2}"/>
              </a:ext>
            </a:extLst>
          </p:cNvPr>
          <p:cNvGrpSpPr/>
          <p:nvPr/>
        </p:nvGrpSpPr>
        <p:grpSpPr>
          <a:xfrm>
            <a:off x="2286000" y="3821323"/>
            <a:ext cx="6096000" cy="5161432"/>
            <a:chOff x="0" y="16857"/>
            <a:chExt cx="2106465" cy="2214197"/>
          </a:xfrm>
        </p:grpSpPr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6F62F635-5ECB-0E4E-A859-087DF4600970}"/>
                </a:ext>
              </a:extLst>
            </p:cNvPr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607C2CF8-4B6F-7A4D-B916-51C5C278DA39}"/>
                  </a:ext>
                </a:extLst>
              </p:cNvPr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3E2F758B-8083-B14C-AD64-438D491FD966}"/>
                  </a:ext>
                </a:extLst>
              </p:cNvPr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4" name="AutoShape 20">
              <a:extLst>
                <a:ext uri="{FF2B5EF4-FFF2-40B4-BE49-F238E27FC236}">
                  <a16:creationId xmlns:a16="http://schemas.microsoft.com/office/drawing/2014/main" id="{126061AD-D864-184E-ACB9-F4800E80155E}"/>
                </a:ext>
              </a:extLst>
            </p:cNvPr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FE3D227-8666-9B4C-A62B-92FACD237EF2}"/>
              </a:ext>
            </a:extLst>
          </p:cNvPr>
          <p:cNvSpPr/>
          <p:nvPr/>
        </p:nvSpPr>
        <p:spPr>
          <a:xfrm>
            <a:off x="2667000" y="4463776"/>
            <a:ext cx="5257800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Theil index measures an entropic "distance" the population is away from the "ideal" egalitarian state of everyone having some defined standard. </a:t>
            </a:r>
            <a:endParaRPr lang="en-US" sz="2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79F38C-9E84-104E-8F95-139F6864D663}"/>
              </a:ext>
            </a:extLst>
          </p:cNvPr>
          <p:cNvGrpSpPr/>
          <p:nvPr/>
        </p:nvGrpSpPr>
        <p:grpSpPr>
          <a:xfrm>
            <a:off x="10077342" y="3620216"/>
            <a:ext cx="6601992" cy="5492453"/>
            <a:chOff x="0" y="16857"/>
            <a:chExt cx="2106465" cy="221419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4F02800-B905-194B-9CC0-A3C6C6473791}"/>
                </a:ext>
              </a:extLst>
            </p:cNvPr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32" name="Freeform 29">
                <a:extLst>
                  <a:ext uri="{FF2B5EF4-FFF2-40B4-BE49-F238E27FC236}">
                    <a16:creationId xmlns:a16="http://schemas.microsoft.com/office/drawing/2014/main" id="{B197F29A-BD1C-FD4A-ADEF-B8BC38A18352}"/>
                  </a:ext>
                </a:extLst>
              </p:cNvPr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5FF02"/>
              </a:solidFill>
            </p:spPr>
          </p:sp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A72FDF84-F3DA-A345-A85E-934B4530AEB6}"/>
                  </a:ext>
                </a:extLst>
              </p:cNvPr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AutoShape 32">
              <a:extLst>
                <a:ext uri="{FF2B5EF4-FFF2-40B4-BE49-F238E27FC236}">
                  <a16:creationId xmlns:a16="http://schemas.microsoft.com/office/drawing/2014/main" id="{7000CEC4-661A-0945-A127-414031BA8CED}"/>
                </a:ext>
              </a:extLst>
            </p:cNvPr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0FE3E4-ACC2-294B-A6F5-E41A5DEA3860}"/>
              </a:ext>
            </a:extLst>
          </p:cNvPr>
          <p:cNvSpPr/>
          <p:nvPr/>
        </p:nvSpPr>
        <p:spPr>
          <a:xfrm>
            <a:off x="10330164" y="4295821"/>
            <a:ext cx="6118662" cy="4562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Value of 0 represents perfect equality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Calculate Theil Index for gender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Widely used to measure economic inequalities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US Census Bureau uses to measure Income inequality</a:t>
            </a:r>
          </a:p>
        </p:txBody>
      </p:sp>
    </p:spTree>
    <p:extLst>
      <p:ext uri="{BB962C8B-B14F-4D97-AF65-F5344CB8AC3E}">
        <p14:creationId xmlns:p14="http://schemas.microsoft.com/office/powerpoint/2010/main" val="88463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91942" y="501668"/>
            <a:ext cx="8010740" cy="1365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Conclusion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91621" y="2263726"/>
            <a:ext cx="719550" cy="719550"/>
            <a:chOff x="0" y="0"/>
            <a:chExt cx="959400" cy="9594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6710" y="21519"/>
              <a:ext cx="605980" cy="835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47165" y="4510602"/>
            <a:ext cx="719550" cy="741511"/>
            <a:chOff x="0" y="-29281"/>
            <a:chExt cx="959400" cy="98868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76710" y="-29281"/>
              <a:ext cx="605980" cy="835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2</a:t>
              </a:r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3285" y="326000"/>
            <a:ext cx="5142156" cy="138313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5DC219B-1FA8-5549-9A78-602AC1D20C75}"/>
              </a:ext>
            </a:extLst>
          </p:cNvPr>
          <p:cNvSpPr/>
          <p:nvPr/>
        </p:nvSpPr>
        <p:spPr>
          <a:xfrm>
            <a:off x="3267489" y="2393062"/>
            <a:ext cx="8335936" cy="478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How to evaluate if our model/dataset are bias?</a:t>
            </a:r>
          </a:p>
        </p:txBody>
      </p:sp>
      <p:pic>
        <p:nvPicPr>
          <p:cNvPr id="36" name="Picture 38">
            <a:extLst>
              <a:ext uri="{FF2B5EF4-FFF2-40B4-BE49-F238E27FC236}">
                <a16:creationId xmlns:a16="http://schemas.microsoft.com/office/drawing/2014/main" id="{EEA18C32-C1F4-5D46-82C9-C08BC8A7C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365430" y="3043043"/>
            <a:ext cx="515956" cy="4911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3F48743-CD95-C949-A629-CF1F958B3EB4}"/>
              </a:ext>
            </a:extLst>
          </p:cNvPr>
          <p:cNvSpPr/>
          <p:nvPr/>
        </p:nvSpPr>
        <p:spPr>
          <a:xfrm>
            <a:off x="3951014" y="3158827"/>
            <a:ext cx="3836307" cy="478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Introducing 5 metrics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78874D-DEA1-2D44-A94A-143540785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365430" y="3885968"/>
            <a:ext cx="515956" cy="4911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277C009-2E28-EB4F-9448-B5A5C0B90659}"/>
              </a:ext>
            </a:extLst>
          </p:cNvPr>
          <p:cNvSpPr/>
          <p:nvPr/>
        </p:nvSpPr>
        <p:spPr>
          <a:xfrm>
            <a:off x="3951014" y="3946684"/>
            <a:ext cx="6575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Could see more standards for fairness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5B08B6-88C9-E54B-AC6B-B581D9CD4105}"/>
              </a:ext>
            </a:extLst>
          </p:cNvPr>
          <p:cNvSpPr/>
          <p:nvPr/>
        </p:nvSpPr>
        <p:spPr>
          <a:xfrm>
            <a:off x="3351702" y="4728893"/>
            <a:ext cx="3995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How to mitigate bias?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9F5DCA75-1549-5D4A-80AB-7A88983D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817097"/>
            <a:ext cx="14483398" cy="397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05212" y="3334922"/>
            <a:ext cx="10477575" cy="3617156"/>
            <a:chOff x="0" y="0"/>
            <a:chExt cx="16929867" cy="5844670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16860017" cy="5773550"/>
            </a:xfrm>
            <a:custGeom>
              <a:avLst/>
              <a:gdLst/>
              <a:ahLst/>
              <a:cxnLst/>
              <a:rect l="l" t="t" r="r" b="b"/>
              <a:pathLst>
                <a:path w="16860017" h="5773550">
                  <a:moveTo>
                    <a:pt x="16774928" y="5743070"/>
                  </a:moveTo>
                  <a:lnTo>
                    <a:pt x="0" y="5743070"/>
                  </a:lnTo>
                  <a:cubicBezTo>
                    <a:pt x="5080" y="5760850"/>
                    <a:pt x="21590" y="5773550"/>
                    <a:pt x="40640" y="5773550"/>
                  </a:cubicBezTo>
                  <a:lnTo>
                    <a:pt x="16816837" y="5773550"/>
                  </a:lnTo>
                  <a:cubicBezTo>
                    <a:pt x="16840967" y="5773550"/>
                    <a:pt x="16860017" y="5754500"/>
                    <a:pt x="16860017" y="5730370"/>
                  </a:cubicBezTo>
                  <a:lnTo>
                    <a:pt x="16860017" y="40640"/>
                  </a:lnTo>
                  <a:cubicBezTo>
                    <a:pt x="16860017" y="21590"/>
                    <a:pt x="16847317" y="6350"/>
                    <a:pt x="16830807" y="0"/>
                  </a:cubicBezTo>
                  <a:lnTo>
                    <a:pt x="16830807" y="5687190"/>
                  </a:lnTo>
                  <a:cubicBezTo>
                    <a:pt x="16830807" y="5717670"/>
                    <a:pt x="16805407" y="5743070"/>
                    <a:pt x="16774928" y="57430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16862557" cy="5776090"/>
            </a:xfrm>
            <a:custGeom>
              <a:avLst/>
              <a:gdLst/>
              <a:ahLst/>
              <a:cxnLst/>
              <a:rect l="l" t="t" r="r" b="b"/>
              <a:pathLst>
                <a:path w="16862557" h="5776090">
                  <a:moveTo>
                    <a:pt x="43180" y="5776090"/>
                  </a:moveTo>
                  <a:lnTo>
                    <a:pt x="16819378" y="5776090"/>
                  </a:lnTo>
                  <a:cubicBezTo>
                    <a:pt x="16843507" y="5776090"/>
                    <a:pt x="16862557" y="5757040"/>
                    <a:pt x="16862557" y="5732910"/>
                  </a:cubicBezTo>
                  <a:lnTo>
                    <a:pt x="16862557" y="43180"/>
                  </a:lnTo>
                  <a:cubicBezTo>
                    <a:pt x="16862557" y="19050"/>
                    <a:pt x="16843507" y="0"/>
                    <a:pt x="16819378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5732910"/>
                  </a:lnTo>
                  <a:cubicBezTo>
                    <a:pt x="0" y="5757040"/>
                    <a:pt x="19050" y="5776090"/>
                    <a:pt x="43180" y="577609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6929867" cy="5844670"/>
            </a:xfrm>
            <a:custGeom>
              <a:avLst/>
              <a:gdLst/>
              <a:ahLst/>
              <a:cxnLst/>
              <a:rect l="l" t="t" r="r" b="b"/>
              <a:pathLst>
                <a:path w="16929867" h="5844670">
                  <a:moveTo>
                    <a:pt x="16886687" y="44450"/>
                  </a:moveTo>
                  <a:cubicBezTo>
                    <a:pt x="16881607" y="19050"/>
                    <a:pt x="16858748" y="0"/>
                    <a:pt x="16832078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5745610"/>
                  </a:lnTo>
                  <a:cubicBezTo>
                    <a:pt x="0" y="5772280"/>
                    <a:pt x="17780" y="5793870"/>
                    <a:pt x="43180" y="5800220"/>
                  </a:cubicBezTo>
                  <a:cubicBezTo>
                    <a:pt x="48260" y="5825620"/>
                    <a:pt x="71120" y="5844670"/>
                    <a:pt x="97790" y="5844670"/>
                  </a:cubicBezTo>
                  <a:lnTo>
                    <a:pt x="16873987" y="5844670"/>
                  </a:lnTo>
                  <a:cubicBezTo>
                    <a:pt x="16904467" y="5844670"/>
                    <a:pt x="16929867" y="5819270"/>
                    <a:pt x="16929867" y="5788790"/>
                  </a:cubicBezTo>
                  <a:lnTo>
                    <a:pt x="16929867" y="99060"/>
                  </a:lnTo>
                  <a:cubicBezTo>
                    <a:pt x="16929867" y="72390"/>
                    <a:pt x="16912087" y="50800"/>
                    <a:pt x="16886687" y="44450"/>
                  </a:cubicBezTo>
                  <a:close/>
                  <a:moveTo>
                    <a:pt x="12700" y="574561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16832078" y="12700"/>
                  </a:lnTo>
                  <a:cubicBezTo>
                    <a:pt x="16856207" y="12700"/>
                    <a:pt x="16875257" y="31750"/>
                    <a:pt x="16875257" y="55880"/>
                  </a:cubicBezTo>
                  <a:lnTo>
                    <a:pt x="16875257" y="5745610"/>
                  </a:lnTo>
                  <a:cubicBezTo>
                    <a:pt x="16875257" y="5769740"/>
                    <a:pt x="16856207" y="5788790"/>
                    <a:pt x="16832078" y="5788790"/>
                  </a:cubicBezTo>
                  <a:lnTo>
                    <a:pt x="55880" y="5788790"/>
                  </a:lnTo>
                  <a:cubicBezTo>
                    <a:pt x="31750" y="5788790"/>
                    <a:pt x="12700" y="5769740"/>
                    <a:pt x="12700" y="5745610"/>
                  </a:cubicBezTo>
                  <a:close/>
                  <a:moveTo>
                    <a:pt x="16917167" y="5788790"/>
                  </a:moveTo>
                  <a:cubicBezTo>
                    <a:pt x="16917167" y="5812920"/>
                    <a:pt x="16898117" y="5831970"/>
                    <a:pt x="16873987" y="5831970"/>
                  </a:cubicBezTo>
                  <a:lnTo>
                    <a:pt x="97790" y="5831970"/>
                  </a:lnTo>
                  <a:cubicBezTo>
                    <a:pt x="78740" y="5831970"/>
                    <a:pt x="62230" y="5819270"/>
                    <a:pt x="57150" y="5801490"/>
                  </a:cubicBezTo>
                  <a:lnTo>
                    <a:pt x="16832078" y="5801490"/>
                  </a:lnTo>
                  <a:cubicBezTo>
                    <a:pt x="16862557" y="5801490"/>
                    <a:pt x="16887957" y="5776090"/>
                    <a:pt x="16887957" y="5745610"/>
                  </a:cubicBezTo>
                  <a:lnTo>
                    <a:pt x="16887957" y="58420"/>
                  </a:lnTo>
                  <a:cubicBezTo>
                    <a:pt x="16904467" y="64770"/>
                    <a:pt x="16917167" y="80010"/>
                    <a:pt x="16917167" y="99060"/>
                  </a:cubicBezTo>
                  <a:lnTo>
                    <a:pt x="16917167" y="57887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076995" y="4141448"/>
            <a:ext cx="10134010" cy="173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17"/>
              </a:lnSpc>
            </a:pPr>
            <a:r>
              <a:rPr lang="en-US" sz="120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Thank you!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3947">
            <a:off x="10041249" y="3973887"/>
            <a:ext cx="3333611" cy="2072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3105941" y="6115433"/>
            <a:ext cx="1579849" cy="1673290"/>
            <a:chOff x="0" y="0"/>
            <a:chExt cx="2106465" cy="223105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5FF02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20514" y="702608"/>
              <a:ext cx="1665436" cy="849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4"/>
                </a:lnSpc>
              </a:pPr>
              <a:r>
                <a:rPr lang="en-US" sz="21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Happy</a:t>
              </a:r>
            </a:p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weekend!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A6F2C1-0595-9E45-95F8-C53D9D04EB11}"/>
              </a:ext>
            </a:extLst>
          </p:cNvPr>
          <p:cNvSpPr txBox="1"/>
          <p:nvPr/>
        </p:nvSpPr>
        <p:spPr>
          <a:xfrm>
            <a:off x="15735152" y="4191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V Boli" panose="02000500030200090000" pitchFamily="2" charset="0"/>
                <a:cs typeface="MV Boli" panose="02000500030200090000" pitchFamily="2" charset="0"/>
              </a:rPr>
              <a:t>May 27, 2021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1943101"/>
            <a:ext cx="16954500" cy="7315200"/>
            <a:chOff x="0" y="0"/>
            <a:chExt cx="26225716" cy="10305599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6155867" cy="10234479"/>
            </a:xfrm>
            <a:custGeom>
              <a:avLst/>
              <a:gdLst/>
              <a:ahLst/>
              <a:cxnLst/>
              <a:rect l="l" t="t" r="r" b="b"/>
              <a:pathLst>
                <a:path w="26155867" h="10234479">
                  <a:moveTo>
                    <a:pt x="26070775" y="10203999"/>
                  </a:moveTo>
                  <a:lnTo>
                    <a:pt x="0" y="10203999"/>
                  </a:lnTo>
                  <a:cubicBezTo>
                    <a:pt x="5080" y="10221779"/>
                    <a:pt x="21590" y="10234479"/>
                    <a:pt x="40640" y="10234479"/>
                  </a:cubicBezTo>
                  <a:lnTo>
                    <a:pt x="26112685" y="10234479"/>
                  </a:lnTo>
                  <a:cubicBezTo>
                    <a:pt x="26136817" y="10234479"/>
                    <a:pt x="26155867" y="10215429"/>
                    <a:pt x="26155867" y="10191299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0148119"/>
                  </a:lnTo>
                  <a:cubicBezTo>
                    <a:pt x="26126656" y="10178599"/>
                    <a:pt x="26101256" y="10203999"/>
                    <a:pt x="26070775" y="102039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6158406" cy="10237019"/>
            </a:xfrm>
            <a:custGeom>
              <a:avLst/>
              <a:gdLst/>
              <a:ahLst/>
              <a:cxnLst/>
              <a:rect l="l" t="t" r="r" b="b"/>
              <a:pathLst>
                <a:path w="26158406" h="10237019">
                  <a:moveTo>
                    <a:pt x="43180" y="10237019"/>
                  </a:moveTo>
                  <a:lnTo>
                    <a:pt x="26115225" y="10237019"/>
                  </a:lnTo>
                  <a:cubicBezTo>
                    <a:pt x="26139356" y="10237019"/>
                    <a:pt x="26158406" y="10217969"/>
                    <a:pt x="26158406" y="10193839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0193839"/>
                  </a:lnTo>
                  <a:cubicBezTo>
                    <a:pt x="0" y="10217969"/>
                    <a:pt x="19050" y="10237019"/>
                    <a:pt x="43180" y="1023701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6225717" cy="10305599"/>
            </a:xfrm>
            <a:custGeom>
              <a:avLst/>
              <a:gdLst/>
              <a:ahLst/>
              <a:cxnLst/>
              <a:rect l="l" t="t" r="r" b="b"/>
              <a:pathLst>
                <a:path w="26225717" h="10305599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0206539"/>
                  </a:lnTo>
                  <a:cubicBezTo>
                    <a:pt x="0" y="10233209"/>
                    <a:pt x="17780" y="10254799"/>
                    <a:pt x="43180" y="10261149"/>
                  </a:cubicBezTo>
                  <a:cubicBezTo>
                    <a:pt x="48260" y="10286549"/>
                    <a:pt x="71120" y="10305599"/>
                    <a:pt x="97790" y="10305599"/>
                  </a:cubicBezTo>
                  <a:lnTo>
                    <a:pt x="26169835" y="10305599"/>
                  </a:lnTo>
                  <a:cubicBezTo>
                    <a:pt x="26200317" y="10305599"/>
                    <a:pt x="26225717" y="10280199"/>
                    <a:pt x="26225717" y="10249719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020653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0206539"/>
                  </a:lnTo>
                  <a:cubicBezTo>
                    <a:pt x="26171106" y="10230669"/>
                    <a:pt x="26152056" y="10249719"/>
                    <a:pt x="26127925" y="10249719"/>
                  </a:cubicBezTo>
                  <a:lnTo>
                    <a:pt x="55880" y="10249719"/>
                  </a:lnTo>
                  <a:cubicBezTo>
                    <a:pt x="31750" y="10249719"/>
                    <a:pt x="12700" y="10230669"/>
                    <a:pt x="12700" y="10206539"/>
                  </a:cubicBezTo>
                  <a:close/>
                  <a:moveTo>
                    <a:pt x="26213017" y="10249719"/>
                  </a:moveTo>
                  <a:cubicBezTo>
                    <a:pt x="26213017" y="10273849"/>
                    <a:pt x="26193967" y="10292899"/>
                    <a:pt x="26169835" y="10292899"/>
                  </a:cubicBezTo>
                  <a:lnTo>
                    <a:pt x="97790" y="10292899"/>
                  </a:lnTo>
                  <a:cubicBezTo>
                    <a:pt x="78740" y="10292899"/>
                    <a:pt x="62230" y="10280199"/>
                    <a:pt x="57150" y="10262419"/>
                  </a:cubicBezTo>
                  <a:lnTo>
                    <a:pt x="26127925" y="10262419"/>
                  </a:lnTo>
                  <a:cubicBezTo>
                    <a:pt x="26158406" y="10262419"/>
                    <a:pt x="26183806" y="10237019"/>
                    <a:pt x="26183806" y="10206539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024971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1" name="Picture 30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5764D507-06A6-994E-BA16-263DA1EC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656">
            <a:off x="768595" y="2589240"/>
            <a:ext cx="4077483" cy="2718322"/>
          </a:xfrm>
          <a:prstGeom prst="rect">
            <a:avLst/>
          </a:prstGeom>
        </p:spPr>
      </p:pic>
      <p:pic>
        <p:nvPicPr>
          <p:cNvPr id="32" name="Picture 3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1234323-AFCF-0046-8A30-411E82E06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723">
            <a:off x="4405518" y="4970019"/>
            <a:ext cx="2656183" cy="3984274"/>
          </a:xfrm>
          <a:prstGeom prst="rect">
            <a:avLst/>
          </a:prstGeom>
        </p:spPr>
      </p:pic>
      <p:pic>
        <p:nvPicPr>
          <p:cNvPr id="33" name="Picture 32" descr="A picture containing person, clothing, standing, posing&#10;&#10;Description automatically generated">
            <a:extLst>
              <a:ext uri="{FF2B5EF4-FFF2-40B4-BE49-F238E27FC236}">
                <a16:creationId xmlns:a16="http://schemas.microsoft.com/office/drawing/2014/main" id="{02D5F7F4-C50D-DD42-945D-8971D8C81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9493">
            <a:off x="7225266" y="2388891"/>
            <a:ext cx="3572084" cy="3572084"/>
          </a:xfrm>
          <a:prstGeom prst="rect">
            <a:avLst/>
          </a:prstGeom>
        </p:spPr>
      </p:pic>
      <p:pic>
        <p:nvPicPr>
          <p:cNvPr id="35" name="Picture 34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DC6FE872-AA99-BA40-A0F5-955089FCA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7053">
            <a:off x="10920246" y="4659489"/>
            <a:ext cx="2870200" cy="4305300"/>
          </a:xfrm>
          <a:prstGeom prst="rect">
            <a:avLst/>
          </a:prstGeom>
        </p:spPr>
      </p:pic>
      <p:pic>
        <p:nvPicPr>
          <p:cNvPr id="36" name="Picture 35" descr="A picture containing text, person, wearing, posing&#10;&#10;Description automatically generated">
            <a:extLst>
              <a:ext uri="{FF2B5EF4-FFF2-40B4-BE49-F238E27FC236}">
                <a16:creationId xmlns:a16="http://schemas.microsoft.com/office/drawing/2014/main" id="{9CCB81F2-4C22-C846-88EA-B6C9C8E4C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519">
            <a:off x="13389875" y="2514732"/>
            <a:ext cx="3462551" cy="3286044"/>
          </a:xfrm>
          <a:prstGeom prst="rect">
            <a:avLst/>
          </a:prstGeom>
        </p:spPr>
      </p:pic>
      <p:pic>
        <p:nvPicPr>
          <p:cNvPr id="37" name="Picture 45">
            <a:extLst>
              <a:ext uri="{FF2B5EF4-FFF2-40B4-BE49-F238E27FC236}">
                <a16:creationId xmlns:a16="http://schemas.microsoft.com/office/drawing/2014/main" id="{20C13148-A0DD-9C46-8C8F-D01FEA556A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183324" y="402641"/>
            <a:ext cx="5226189" cy="119893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0581C67-50C9-BF45-8924-A77D8641F18B}"/>
              </a:ext>
            </a:extLst>
          </p:cNvPr>
          <p:cNvSpPr txBox="1"/>
          <p:nvPr/>
        </p:nvSpPr>
        <p:spPr>
          <a:xfrm>
            <a:off x="7848600" y="607711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Team</a:t>
            </a:r>
          </a:p>
        </p:txBody>
      </p:sp>
      <p:pic>
        <p:nvPicPr>
          <p:cNvPr id="39" name="Picture 44">
            <a:extLst>
              <a:ext uri="{FF2B5EF4-FFF2-40B4-BE49-F238E27FC236}">
                <a16:creationId xmlns:a16="http://schemas.microsoft.com/office/drawing/2014/main" id="{33B5E332-E07B-C643-A3BF-A1AFF8C8F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43947">
            <a:off x="1428142" y="5984352"/>
            <a:ext cx="1427469" cy="887626"/>
          </a:xfrm>
          <a:prstGeom prst="rect">
            <a:avLst/>
          </a:prstGeom>
        </p:spPr>
      </p:pic>
      <p:pic>
        <p:nvPicPr>
          <p:cNvPr id="40" name="Picture 44">
            <a:extLst>
              <a:ext uri="{FF2B5EF4-FFF2-40B4-BE49-F238E27FC236}">
                <a16:creationId xmlns:a16="http://schemas.microsoft.com/office/drawing/2014/main" id="{1A84F1B7-A370-3346-9CA9-5BA840AA01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43947">
            <a:off x="2436919" y="7529356"/>
            <a:ext cx="1427469" cy="88762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3B5E332-E07B-C643-A3BF-A1AFF8C8F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43947">
            <a:off x="8148570" y="6255493"/>
            <a:ext cx="1427469" cy="88762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3B5E332-E07B-C643-A3BF-A1AFF8C8F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43947">
            <a:off x="11160885" y="3504588"/>
            <a:ext cx="1427469" cy="88762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3B5E332-E07B-C643-A3BF-A1AFF8C8F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43947">
            <a:off x="15086277" y="6244823"/>
            <a:ext cx="1427469" cy="88762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02D29B1-48CE-D94E-BD8D-FC8D1BC00C9D}"/>
              </a:ext>
            </a:extLst>
          </p:cNvPr>
          <p:cNvSpPr txBox="1"/>
          <p:nvPr/>
        </p:nvSpPr>
        <p:spPr>
          <a:xfrm>
            <a:off x="1816268" y="6202082"/>
            <a:ext cx="90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kk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AC87BC-6CA2-2243-BE7F-5932222A49F1}"/>
              </a:ext>
            </a:extLst>
          </p:cNvPr>
          <p:cNvSpPr txBox="1"/>
          <p:nvPr/>
        </p:nvSpPr>
        <p:spPr>
          <a:xfrm>
            <a:off x="2514600" y="7680781"/>
            <a:ext cx="119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chichi</a:t>
            </a:r>
          </a:p>
        </p:txBody>
      </p:sp>
      <p:sp>
        <p:nvSpPr>
          <p:cNvPr id="46" name="TextBox 43">
            <a:extLst>
              <a:ext uri="{FF2B5EF4-FFF2-40B4-BE49-F238E27FC236}">
                <a16:creationId xmlns:a16="http://schemas.microsoft.com/office/drawing/2014/main" id="{F02D29B1-48CE-D94E-BD8D-FC8D1BC00C9D}"/>
              </a:ext>
            </a:extLst>
          </p:cNvPr>
          <p:cNvSpPr txBox="1"/>
          <p:nvPr/>
        </p:nvSpPr>
        <p:spPr>
          <a:xfrm>
            <a:off x="8511553" y="6480322"/>
            <a:ext cx="90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bb</a:t>
            </a:r>
          </a:p>
        </p:txBody>
      </p:sp>
      <p:sp>
        <p:nvSpPr>
          <p:cNvPr id="47" name="TextBox 43">
            <a:extLst>
              <a:ext uri="{FF2B5EF4-FFF2-40B4-BE49-F238E27FC236}">
                <a16:creationId xmlns:a16="http://schemas.microsoft.com/office/drawing/2014/main" id="{F02D29B1-48CE-D94E-BD8D-FC8D1BC00C9D}"/>
              </a:ext>
            </a:extLst>
          </p:cNvPr>
          <p:cNvSpPr txBox="1"/>
          <p:nvPr/>
        </p:nvSpPr>
        <p:spPr>
          <a:xfrm>
            <a:off x="11641900" y="3656013"/>
            <a:ext cx="90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cc</a:t>
            </a:r>
          </a:p>
        </p:txBody>
      </p:sp>
      <p:sp>
        <p:nvSpPr>
          <p:cNvPr id="48" name="TextBox 43">
            <a:extLst>
              <a:ext uri="{FF2B5EF4-FFF2-40B4-BE49-F238E27FC236}">
                <a16:creationId xmlns:a16="http://schemas.microsoft.com/office/drawing/2014/main" id="{F02D29B1-48CE-D94E-BD8D-FC8D1BC00C9D}"/>
              </a:ext>
            </a:extLst>
          </p:cNvPr>
          <p:cNvSpPr txBox="1"/>
          <p:nvPr/>
        </p:nvSpPr>
        <p:spPr>
          <a:xfrm>
            <a:off x="15348856" y="6462553"/>
            <a:ext cx="90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>
                <a:latin typeface="MV Boli" panose="02000500030200090000" pitchFamily="2" charset="0"/>
                <a:cs typeface="MV Boli" panose="02000500030200090000" pitchFamily="2" charset="0"/>
              </a:rPr>
              <a:t>kiki</a:t>
            </a:r>
            <a:endParaRPr 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1447800" y="1168981"/>
            <a:ext cx="6780891" cy="1170432"/>
            <a:chOff x="-20392" y="-2189017"/>
            <a:chExt cx="9041188" cy="156057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-20392" y="-2189017"/>
              <a:ext cx="7802879" cy="1560576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284408" y="-1969658"/>
              <a:ext cx="8736388" cy="1341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32"/>
                </a:lnSpc>
              </a:pPr>
              <a:r>
                <a:rPr lang="en-US" sz="72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Introduction</a:t>
              </a:r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A5BAACF-C116-4445-B396-528285FAD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22121">
            <a:off x="2839953" y="3037894"/>
            <a:ext cx="1620049" cy="10073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D390E42-B16D-1741-ACD5-95B727822955}"/>
              </a:ext>
            </a:extLst>
          </p:cNvPr>
          <p:cNvSpPr txBox="1"/>
          <p:nvPr/>
        </p:nvSpPr>
        <p:spPr>
          <a:xfrm>
            <a:off x="2991270" y="3265557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53%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4A7383BE-6174-AE47-99CE-B3FFD28D7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22121">
            <a:off x="2815396" y="4396307"/>
            <a:ext cx="1620049" cy="10073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F44CE9F-1577-D844-841B-0C40A74C4E86}"/>
              </a:ext>
            </a:extLst>
          </p:cNvPr>
          <p:cNvSpPr txBox="1"/>
          <p:nvPr/>
        </p:nvSpPr>
        <p:spPr>
          <a:xfrm>
            <a:off x="3025137" y="4633992"/>
            <a:ext cx="1249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V Boli" panose="02000500030200090000" pitchFamily="2" charset="0"/>
                <a:cs typeface="MV Boli" panose="02000500030200090000" pitchFamily="2" charset="0"/>
              </a:rPr>
              <a:t>52%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6E5E0E-EB87-084E-938D-BCF00884412C}"/>
              </a:ext>
            </a:extLst>
          </p:cNvPr>
          <p:cNvSpPr txBox="1"/>
          <p:nvPr/>
        </p:nvSpPr>
        <p:spPr>
          <a:xfrm>
            <a:off x="5452532" y="3080891"/>
            <a:ext cx="1059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“only 53% of organizations have a leader who is responsible for the ethics of AI systems”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A803D5-AE65-A048-A74D-DF91DCA536BA}"/>
              </a:ext>
            </a:extLst>
          </p:cNvPr>
          <p:cNvSpPr txBox="1"/>
          <p:nvPr/>
        </p:nvSpPr>
        <p:spPr>
          <a:xfrm>
            <a:off x="5452532" y="4449326"/>
            <a:ext cx="11616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MV Boli" panose="02000500030200090000" pitchFamily="2" charset="0"/>
                <a:cs typeface="MV Boli" panose="02000500030200090000" pitchFamily="2" charset="0"/>
              </a:rPr>
              <a:t>“majority of consumers are more frightened (52%) about the future impact of AI on society than excited”</a:t>
            </a:r>
          </a:p>
        </p:txBody>
      </p:sp>
      <p:grpSp>
        <p:nvGrpSpPr>
          <p:cNvPr id="40" name="Group 11">
            <a:extLst>
              <a:ext uri="{FF2B5EF4-FFF2-40B4-BE49-F238E27FC236}">
                <a16:creationId xmlns:a16="http://schemas.microsoft.com/office/drawing/2014/main" id="{2B7B5994-90FB-194E-BE42-7B5494B81C22}"/>
              </a:ext>
            </a:extLst>
          </p:cNvPr>
          <p:cNvGrpSpPr/>
          <p:nvPr/>
        </p:nvGrpSpPr>
        <p:grpSpPr>
          <a:xfrm>
            <a:off x="4800601" y="6128892"/>
            <a:ext cx="8991600" cy="3662808"/>
            <a:chOff x="0" y="16857"/>
            <a:chExt cx="2106465" cy="2214197"/>
          </a:xfrm>
        </p:grpSpPr>
        <p:grpSp>
          <p:nvGrpSpPr>
            <p:cNvPr id="41" name="Group 12">
              <a:extLst>
                <a:ext uri="{FF2B5EF4-FFF2-40B4-BE49-F238E27FC236}">
                  <a16:creationId xmlns:a16="http://schemas.microsoft.com/office/drawing/2014/main" id="{7CC1A336-2D5D-6D49-8D34-F48D7474311E}"/>
                </a:ext>
              </a:extLst>
            </p:cNvPr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86D0EDC2-8503-C94D-95B5-6441C3BE7C1F}"/>
                  </a:ext>
                </a:extLst>
              </p:cNvPr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3039D9DE-F071-C546-A879-26268A154607}"/>
                  </a:ext>
                </a:extLst>
              </p:cNvPr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3" name="AutoShape 16">
              <a:extLst>
                <a:ext uri="{FF2B5EF4-FFF2-40B4-BE49-F238E27FC236}">
                  <a16:creationId xmlns:a16="http://schemas.microsoft.com/office/drawing/2014/main" id="{50902171-3174-4048-BAC0-7CD9A920C985}"/>
                </a:ext>
              </a:extLst>
            </p:cNvPr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B7234F-58B9-3C43-96B1-C81C97A0CD74}"/>
              </a:ext>
            </a:extLst>
          </p:cNvPr>
          <p:cNvSpPr/>
          <p:nvPr/>
        </p:nvSpPr>
        <p:spPr>
          <a:xfrm>
            <a:off x="5272997" y="7061758"/>
            <a:ext cx="8077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Create a safe environment for users</a:t>
            </a:r>
          </a:p>
          <a:p>
            <a:pPr marL="457200" indent="-4572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Increase acceptance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9904" y="2640360"/>
            <a:ext cx="12799695" cy="1172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200" dirty="0">
                <a:latin typeface="MV Boli" panose="02000500030200090000" pitchFamily="2" charset="0"/>
                <a:cs typeface="MV Boli" panose="02000500030200090000" pitchFamily="2" charset="0"/>
              </a:rPr>
              <a:t>Is it ethical to use algorithms to predict crimes?</a:t>
            </a:r>
          </a:p>
          <a:p>
            <a:pPr>
              <a:lnSpc>
                <a:spcPct val="150000"/>
              </a:lnSpc>
            </a:pPr>
            <a:br>
              <a:rPr lang="en-US" sz="16600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en-US" sz="21600" dirty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0063">
            <a:off x="9026508" y="3889622"/>
            <a:ext cx="6845434" cy="285632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93487">
            <a:off x="14775062" y="6503209"/>
            <a:ext cx="1579849" cy="1673290"/>
            <a:chOff x="0" y="0"/>
            <a:chExt cx="2106465" cy="223105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5FF02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20514" y="739537"/>
              <a:ext cx="1665436" cy="849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Are you ready?</a:t>
              </a:r>
            </a:p>
          </p:txBody>
        </p:sp>
        <p:sp>
          <p:nvSpPr>
            <p:cNvPr id="11" name="AutoShape 11"/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895600" y="945939"/>
            <a:ext cx="4036101" cy="80722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59467" y="1028700"/>
            <a:ext cx="8538042" cy="5523354"/>
            <a:chOff x="-22577" y="0"/>
            <a:chExt cx="11384056" cy="7364474"/>
          </a:xfrm>
        </p:grpSpPr>
        <p:sp>
          <p:nvSpPr>
            <p:cNvPr id="4" name="TextBox 4"/>
            <p:cNvSpPr txBox="1"/>
            <p:nvPr/>
          </p:nvSpPr>
          <p:spPr>
            <a:xfrm>
              <a:off x="-22577" y="1219200"/>
              <a:ext cx="11384056" cy="6145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V Boli" panose="02000500030200090000" pitchFamily="2" charset="0"/>
                  <a:cs typeface="MV Boli" panose="02000500030200090000" pitchFamily="2" charset="0"/>
                </a:rPr>
                <a:t>Between 1980 -2014 there were 190,282 unsolved crimes</a:t>
              </a:r>
            </a:p>
            <a:p>
              <a:pPr marL="285750" indent="-2857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V Boli" panose="02000500030200090000" pitchFamily="2" charset="0"/>
                  <a:cs typeface="MV Boli" panose="02000500030200090000" pitchFamily="2" charset="0"/>
                </a:rPr>
                <a:t>A model that could predict the race and sex of a perpetrator based on the victim description and case facts would be extremely useful</a:t>
              </a:r>
            </a:p>
            <a:p>
              <a:pPr marL="285750" indent="-285750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MV Boli" panose="02000500030200090000" pitchFamily="2" charset="0"/>
                  <a:cs typeface="MV Boli" panose="02000500030200090000" pitchFamily="2" charset="0"/>
                </a:rPr>
                <a:t>Given the purpose of the model it is import the model is accurate and unbiased</a:t>
              </a:r>
            </a:p>
            <a:p>
              <a:pPr>
                <a:lnSpc>
                  <a:spcPts val="5664"/>
                </a:lnSpc>
              </a:pPr>
              <a:endParaRPr lang="en-US" sz="4800" dirty="0">
                <a:solidFill>
                  <a:srgbClr val="000000"/>
                </a:solidFill>
                <a:latin typeface="RoxboroughCF Bold"/>
              </a:endParaRP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224" b="1224"/>
            <a:stretch>
              <a:fillRect/>
            </a:stretch>
          </p:blipFill>
          <p:spPr>
            <a:xfrm>
              <a:off x="0" y="0"/>
              <a:ext cx="854853" cy="855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7848FA-5FAA-B244-9F8D-58CECBCC2133}"/>
              </a:ext>
            </a:extLst>
          </p:cNvPr>
          <p:cNvSpPr txBox="1"/>
          <p:nvPr/>
        </p:nvSpPr>
        <p:spPr>
          <a:xfrm>
            <a:off x="4189750" y="964828"/>
            <a:ext cx="144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MV Boli" panose="02000500030200090000" pitchFamily="2" charset="0"/>
                <a:cs typeface="MV Boli" panose="02000500030200090000" pitchFamily="2" charset="0"/>
              </a:rPr>
              <a:t>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F4E003-974E-8746-A77C-6CC1EA01DFB2}"/>
              </a:ext>
            </a:extLst>
          </p:cNvPr>
          <p:cNvGrpSpPr/>
          <p:nvPr/>
        </p:nvGrpSpPr>
        <p:grpSpPr>
          <a:xfrm>
            <a:off x="1295400" y="6134100"/>
            <a:ext cx="7959831" cy="3726479"/>
            <a:chOff x="-4699" y="16857"/>
            <a:chExt cx="2114295" cy="221263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FD4D90-FB81-CF4A-8A41-49729309CD4C}"/>
                </a:ext>
              </a:extLst>
            </p:cNvPr>
            <p:cNvGrpSpPr/>
            <p:nvPr/>
          </p:nvGrpSpPr>
          <p:grpSpPr>
            <a:xfrm>
              <a:off x="-4699" y="116758"/>
              <a:ext cx="2114295" cy="2112730"/>
              <a:chOff x="-3810" y="0"/>
              <a:chExt cx="1714500" cy="1713230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04D7DC59-058F-1B42-814B-80ECB076E4FF}"/>
                  </a:ext>
                </a:extLst>
              </p:cNvPr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2F857DA-6011-8A41-8955-083456225368}"/>
                  </a:ext>
                </a:extLst>
              </p:cNvPr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AutoShape 22">
              <a:extLst>
                <a:ext uri="{FF2B5EF4-FFF2-40B4-BE49-F238E27FC236}">
                  <a16:creationId xmlns:a16="http://schemas.microsoft.com/office/drawing/2014/main" id="{D927DC2F-24DB-7945-B514-657D12C9FFBB}"/>
                </a:ext>
              </a:extLst>
            </p:cNvPr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0605415-2D21-4C42-91CA-6486F1C7941F}"/>
              </a:ext>
            </a:extLst>
          </p:cNvPr>
          <p:cNvSpPr/>
          <p:nvPr/>
        </p:nvSpPr>
        <p:spPr>
          <a:xfrm>
            <a:off x="1981200" y="6741995"/>
            <a:ext cx="6803109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>
                <a:latin typeface="MV Boli" panose="02000500030200090000" pitchFamily="2" charset="0"/>
                <a:cs typeface="MV Boli" panose="02000500030200090000" pitchFamily="2" charset="0"/>
              </a:rPr>
              <a:t>Variables</a:t>
            </a:r>
            <a:endParaRPr lang="en-US" sz="20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'Agency Name', 'Agency Type', 'City', 'State', 'Year', 'Month', 'Crime Type', 'Victim Sex', 'Victim Age', 'Victim Race', 'Victim Ethnicity', 'Relationship', 'Weapon', 'Victim Count', 'Perpetrator Count', 'Record Source'</a:t>
            </a:r>
          </a:p>
        </p:txBody>
      </p:sp>
      <p:pic>
        <p:nvPicPr>
          <p:cNvPr id="17" name="Picture 16" descr="Chart, waterfall chart, treemap chart&#10;&#10;Description automatically generated">
            <a:extLst>
              <a:ext uri="{FF2B5EF4-FFF2-40B4-BE49-F238E27FC236}">
                <a16:creationId xmlns:a16="http://schemas.microsoft.com/office/drawing/2014/main" id="{54BE2F60-54C0-D049-A267-74041B3F6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771" y="945939"/>
            <a:ext cx="4803829" cy="420335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39233F1E-2634-0C4C-B813-0176D8823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217" y="5880342"/>
            <a:ext cx="4883303" cy="42033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1DFBC1D-3743-EA47-8721-755AC8DB7AFC}"/>
              </a:ext>
            </a:extLst>
          </p:cNvPr>
          <p:cNvSpPr/>
          <p:nvPr/>
        </p:nvSpPr>
        <p:spPr>
          <a:xfrm>
            <a:off x="12860346" y="343901"/>
            <a:ext cx="2735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595959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Accuracy: 92.81%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FCDE51-F3AB-B541-A121-7352C4E85F96}"/>
              </a:ext>
            </a:extLst>
          </p:cNvPr>
          <p:cNvSpPr/>
          <p:nvPr/>
        </p:nvSpPr>
        <p:spPr>
          <a:xfrm>
            <a:off x="12885746" y="5283551"/>
            <a:ext cx="2821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595959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F1 Score: 96.05%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912B68D-C33C-7643-AAAD-970B86FE1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669703">
            <a:off x="12697718" y="129363"/>
            <a:ext cx="3197662" cy="90209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BF8D018-07DE-EA4B-8700-6978D3123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669703">
            <a:off x="12629037" y="5063334"/>
            <a:ext cx="3197662" cy="9020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09800" y="1489235"/>
            <a:ext cx="14475382" cy="124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6600" dirty="0">
                <a:latin typeface="MV Boli" panose="02000500030200090000" pitchFamily="2" charset="0"/>
                <a:cs typeface="MV Boli" panose="02000500030200090000" pitchFamily="2" charset="0"/>
              </a:rPr>
              <a:t>Is the model Unbiased (Fair)?</a:t>
            </a:r>
            <a:endParaRPr lang="en-US" sz="6600" dirty="0">
              <a:solidFill>
                <a:srgbClr val="00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1042">
            <a:off x="7468683" y="1163603"/>
            <a:ext cx="6757825" cy="2072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3B9E1E-9A25-4846-945E-16D85BCE3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59" y="4215994"/>
            <a:ext cx="16382945" cy="443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80359"/>
            <a:ext cx="16230600" cy="6377941"/>
            <a:chOff x="0" y="0"/>
            <a:chExt cx="26225716" cy="10305599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6155867" cy="10234479"/>
            </a:xfrm>
            <a:custGeom>
              <a:avLst/>
              <a:gdLst/>
              <a:ahLst/>
              <a:cxnLst/>
              <a:rect l="l" t="t" r="r" b="b"/>
              <a:pathLst>
                <a:path w="26155867" h="10234479">
                  <a:moveTo>
                    <a:pt x="26070775" y="10203999"/>
                  </a:moveTo>
                  <a:lnTo>
                    <a:pt x="0" y="10203999"/>
                  </a:lnTo>
                  <a:cubicBezTo>
                    <a:pt x="5080" y="10221779"/>
                    <a:pt x="21590" y="10234479"/>
                    <a:pt x="40640" y="10234479"/>
                  </a:cubicBezTo>
                  <a:lnTo>
                    <a:pt x="26112685" y="10234479"/>
                  </a:lnTo>
                  <a:cubicBezTo>
                    <a:pt x="26136817" y="10234479"/>
                    <a:pt x="26155867" y="10215429"/>
                    <a:pt x="26155867" y="10191299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0148119"/>
                  </a:lnTo>
                  <a:cubicBezTo>
                    <a:pt x="26126656" y="10178599"/>
                    <a:pt x="26101256" y="10203999"/>
                    <a:pt x="26070775" y="102039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6158406" cy="10237019"/>
            </a:xfrm>
            <a:custGeom>
              <a:avLst/>
              <a:gdLst/>
              <a:ahLst/>
              <a:cxnLst/>
              <a:rect l="l" t="t" r="r" b="b"/>
              <a:pathLst>
                <a:path w="26158406" h="10237019">
                  <a:moveTo>
                    <a:pt x="43180" y="10237019"/>
                  </a:moveTo>
                  <a:lnTo>
                    <a:pt x="26115225" y="10237019"/>
                  </a:lnTo>
                  <a:cubicBezTo>
                    <a:pt x="26139356" y="10237019"/>
                    <a:pt x="26158406" y="10217969"/>
                    <a:pt x="26158406" y="10193839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0193839"/>
                  </a:lnTo>
                  <a:cubicBezTo>
                    <a:pt x="0" y="10217969"/>
                    <a:pt x="19050" y="10237019"/>
                    <a:pt x="43180" y="1023701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6225717" cy="10305599"/>
            </a:xfrm>
            <a:custGeom>
              <a:avLst/>
              <a:gdLst/>
              <a:ahLst/>
              <a:cxnLst/>
              <a:rect l="l" t="t" r="r" b="b"/>
              <a:pathLst>
                <a:path w="26225717" h="10305599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0206539"/>
                  </a:lnTo>
                  <a:cubicBezTo>
                    <a:pt x="0" y="10233209"/>
                    <a:pt x="17780" y="10254799"/>
                    <a:pt x="43180" y="10261149"/>
                  </a:cubicBezTo>
                  <a:cubicBezTo>
                    <a:pt x="48260" y="10286549"/>
                    <a:pt x="71120" y="10305599"/>
                    <a:pt x="97790" y="10305599"/>
                  </a:cubicBezTo>
                  <a:lnTo>
                    <a:pt x="26169835" y="10305599"/>
                  </a:lnTo>
                  <a:cubicBezTo>
                    <a:pt x="26200317" y="10305599"/>
                    <a:pt x="26225717" y="10280199"/>
                    <a:pt x="26225717" y="10249719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020653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0206539"/>
                  </a:lnTo>
                  <a:cubicBezTo>
                    <a:pt x="26171106" y="10230669"/>
                    <a:pt x="26152056" y="10249719"/>
                    <a:pt x="26127925" y="10249719"/>
                  </a:cubicBezTo>
                  <a:lnTo>
                    <a:pt x="55880" y="10249719"/>
                  </a:lnTo>
                  <a:cubicBezTo>
                    <a:pt x="31750" y="10249719"/>
                    <a:pt x="12700" y="10230669"/>
                    <a:pt x="12700" y="10206539"/>
                  </a:cubicBezTo>
                  <a:close/>
                  <a:moveTo>
                    <a:pt x="26213017" y="10249719"/>
                  </a:moveTo>
                  <a:cubicBezTo>
                    <a:pt x="26213017" y="10273849"/>
                    <a:pt x="26193967" y="10292899"/>
                    <a:pt x="26169835" y="10292899"/>
                  </a:cubicBezTo>
                  <a:lnTo>
                    <a:pt x="97790" y="10292899"/>
                  </a:lnTo>
                  <a:cubicBezTo>
                    <a:pt x="78740" y="10292899"/>
                    <a:pt x="62230" y="10280199"/>
                    <a:pt x="57150" y="10262419"/>
                  </a:cubicBezTo>
                  <a:lnTo>
                    <a:pt x="26127925" y="10262419"/>
                  </a:lnTo>
                  <a:cubicBezTo>
                    <a:pt x="26158406" y="10262419"/>
                    <a:pt x="26183806" y="10237019"/>
                    <a:pt x="26183806" y="10206539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024971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0EBD9C14-A9B6-9342-B978-82BA19AFE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866870"/>
              </p:ext>
            </p:extLst>
          </p:nvPr>
        </p:nvGraphicFramePr>
        <p:xfrm>
          <a:off x="1524000" y="4152900"/>
          <a:ext cx="15087600" cy="3657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45286">
                  <a:extLst>
                    <a:ext uri="{9D8B030D-6E8A-4147-A177-3AD203B41FA5}">
                      <a16:colId xmlns:a16="http://schemas.microsoft.com/office/drawing/2014/main" val="108421512"/>
                    </a:ext>
                  </a:extLst>
                </a:gridCol>
                <a:gridCol w="5413114">
                  <a:extLst>
                    <a:ext uri="{9D8B030D-6E8A-4147-A177-3AD203B41FA5}">
                      <a16:colId xmlns:a16="http://schemas.microsoft.com/office/drawing/2014/main" val="196266926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500521908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Predicted: positive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Predicted: negative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(unprivileged)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108437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Actual: positive (privileged)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(TPR 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(FPR 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24223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Actual: negative (unprivileged)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(FPR unprivileged)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(TPR unprivileged)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93557"/>
                  </a:ext>
                </a:extLst>
              </a:tr>
            </a:tbl>
          </a:graphicData>
        </a:graphic>
      </p:graphicFrame>
      <p:pic>
        <p:nvPicPr>
          <p:cNvPr id="45" name="Picture 14">
            <a:extLst>
              <a:ext uri="{FF2B5EF4-FFF2-40B4-BE49-F238E27FC236}">
                <a16:creationId xmlns:a16="http://schemas.microsoft.com/office/drawing/2014/main" id="{0747230B-5758-5743-A394-8E1CEDA14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05000" y="919845"/>
            <a:ext cx="6629400" cy="116690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1D8724E-60F3-7740-BE13-6E76F2C43E15}"/>
              </a:ext>
            </a:extLst>
          </p:cNvPr>
          <p:cNvSpPr txBox="1"/>
          <p:nvPr/>
        </p:nvSpPr>
        <p:spPr>
          <a:xfrm>
            <a:off x="2454403" y="1001977"/>
            <a:ext cx="5834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V Boli" panose="02000500030200090000" pitchFamily="2" charset="0"/>
                <a:cs typeface="MV Boli" panose="02000500030200090000" pitchFamily="2" charset="0"/>
              </a:rPr>
              <a:t>Confusion Matrix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2182928"/>
            <a:ext cx="17449800" cy="7761172"/>
            <a:chOff x="0" y="0"/>
            <a:chExt cx="26225716" cy="10305599"/>
          </a:xfrm>
        </p:grpSpPr>
        <p:sp>
          <p:nvSpPr>
            <p:cNvPr id="3" name="Freeform 3"/>
            <p:cNvSpPr/>
            <p:nvPr/>
          </p:nvSpPr>
          <p:spPr>
            <a:xfrm>
              <a:off x="57150" y="58420"/>
              <a:ext cx="26155867" cy="10234479"/>
            </a:xfrm>
            <a:custGeom>
              <a:avLst/>
              <a:gdLst/>
              <a:ahLst/>
              <a:cxnLst/>
              <a:rect l="l" t="t" r="r" b="b"/>
              <a:pathLst>
                <a:path w="26155867" h="10234479">
                  <a:moveTo>
                    <a:pt x="26070775" y="10203999"/>
                  </a:moveTo>
                  <a:lnTo>
                    <a:pt x="0" y="10203999"/>
                  </a:lnTo>
                  <a:cubicBezTo>
                    <a:pt x="5080" y="10221779"/>
                    <a:pt x="21590" y="10234479"/>
                    <a:pt x="40640" y="10234479"/>
                  </a:cubicBezTo>
                  <a:lnTo>
                    <a:pt x="26112685" y="10234479"/>
                  </a:lnTo>
                  <a:cubicBezTo>
                    <a:pt x="26136817" y="10234479"/>
                    <a:pt x="26155867" y="10215429"/>
                    <a:pt x="26155867" y="10191299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0148119"/>
                  </a:lnTo>
                  <a:cubicBezTo>
                    <a:pt x="26126656" y="10178599"/>
                    <a:pt x="26101256" y="10203999"/>
                    <a:pt x="26070775" y="1020399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0" y="12700"/>
              <a:ext cx="26158406" cy="10237019"/>
            </a:xfrm>
            <a:custGeom>
              <a:avLst/>
              <a:gdLst/>
              <a:ahLst/>
              <a:cxnLst/>
              <a:rect l="l" t="t" r="r" b="b"/>
              <a:pathLst>
                <a:path w="26158406" h="10237019">
                  <a:moveTo>
                    <a:pt x="43180" y="10237019"/>
                  </a:moveTo>
                  <a:lnTo>
                    <a:pt x="26115225" y="10237019"/>
                  </a:lnTo>
                  <a:cubicBezTo>
                    <a:pt x="26139356" y="10237019"/>
                    <a:pt x="26158406" y="10217969"/>
                    <a:pt x="26158406" y="10193839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0193839"/>
                  </a:lnTo>
                  <a:cubicBezTo>
                    <a:pt x="0" y="10217969"/>
                    <a:pt x="19050" y="10237019"/>
                    <a:pt x="43180" y="1023701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6225717" cy="10305599"/>
            </a:xfrm>
            <a:custGeom>
              <a:avLst/>
              <a:gdLst/>
              <a:ahLst/>
              <a:cxnLst/>
              <a:rect l="l" t="t" r="r" b="b"/>
              <a:pathLst>
                <a:path w="26225717" h="10305599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0206539"/>
                  </a:lnTo>
                  <a:cubicBezTo>
                    <a:pt x="0" y="10233209"/>
                    <a:pt x="17780" y="10254799"/>
                    <a:pt x="43180" y="10261149"/>
                  </a:cubicBezTo>
                  <a:cubicBezTo>
                    <a:pt x="48260" y="10286549"/>
                    <a:pt x="71120" y="10305599"/>
                    <a:pt x="97790" y="10305599"/>
                  </a:cubicBezTo>
                  <a:lnTo>
                    <a:pt x="26169835" y="10305599"/>
                  </a:lnTo>
                  <a:cubicBezTo>
                    <a:pt x="26200317" y="10305599"/>
                    <a:pt x="26225717" y="10280199"/>
                    <a:pt x="26225717" y="10249719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020653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0206539"/>
                  </a:lnTo>
                  <a:cubicBezTo>
                    <a:pt x="26171106" y="10230669"/>
                    <a:pt x="26152056" y="10249719"/>
                    <a:pt x="26127925" y="10249719"/>
                  </a:cubicBezTo>
                  <a:lnTo>
                    <a:pt x="55880" y="10249719"/>
                  </a:lnTo>
                  <a:cubicBezTo>
                    <a:pt x="31750" y="10249719"/>
                    <a:pt x="12700" y="10230669"/>
                    <a:pt x="12700" y="10206539"/>
                  </a:cubicBezTo>
                  <a:close/>
                  <a:moveTo>
                    <a:pt x="26213017" y="10249719"/>
                  </a:moveTo>
                  <a:cubicBezTo>
                    <a:pt x="26213017" y="10273849"/>
                    <a:pt x="26193967" y="10292899"/>
                    <a:pt x="26169835" y="10292899"/>
                  </a:cubicBezTo>
                  <a:lnTo>
                    <a:pt x="97790" y="10292899"/>
                  </a:lnTo>
                  <a:cubicBezTo>
                    <a:pt x="78740" y="10292899"/>
                    <a:pt x="62230" y="10280199"/>
                    <a:pt x="57150" y="10262419"/>
                  </a:cubicBezTo>
                  <a:lnTo>
                    <a:pt x="26127925" y="10262419"/>
                  </a:lnTo>
                  <a:cubicBezTo>
                    <a:pt x="26158406" y="10262419"/>
                    <a:pt x="26183806" y="10237019"/>
                    <a:pt x="26183806" y="10206539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024971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563121" y="1758509"/>
            <a:ext cx="3139712" cy="1092808"/>
            <a:chOff x="0" y="0"/>
            <a:chExt cx="4186283" cy="145707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40426"/>
              <a:ext cx="4186283" cy="1416651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384816" y="-1384816"/>
              <a:ext cx="1416651" cy="418628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373227" y="390576"/>
              <a:ext cx="3476510" cy="724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9"/>
                </a:lnSpc>
              </a:pPr>
              <a:r>
                <a:rPr lang="en-US" sz="40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Method 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8571" y="2639288"/>
            <a:ext cx="7035518" cy="3929737"/>
            <a:chOff x="0" y="16857"/>
            <a:chExt cx="2106465" cy="221419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AutoShape 16"/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168156" y="5975350"/>
            <a:ext cx="7013077" cy="3466661"/>
            <a:chOff x="0" y="16857"/>
            <a:chExt cx="2106465" cy="221419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2" name="AutoShape 22"/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E5D9594-2C4B-9A49-9D7A-35AC904895BD}"/>
              </a:ext>
            </a:extLst>
          </p:cNvPr>
          <p:cNvSpPr/>
          <p:nvPr/>
        </p:nvSpPr>
        <p:spPr>
          <a:xfrm>
            <a:off x="1299786" y="3073370"/>
            <a:ext cx="6324600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Statistical Parity Difference suggest a predictor is unbiased (bias(X,S,D)) or fair if the absolute difference between the prediction (Y) of privileged (D) and unprivileged group is lower than a certain threshold (</a:t>
            </a:r>
            <a:r>
              <a:rPr lang="el-GR" sz="2400" dirty="0">
                <a:cs typeface="MV Boli" panose="02000500030200090000" pitchFamily="2" charset="0"/>
              </a:rPr>
              <a:t>ε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97CF3E1-52DA-6E44-B334-E674B3B19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89" y="3572169"/>
            <a:ext cx="9646872" cy="629534"/>
          </a:xfrm>
          <a:prstGeom prst="rect">
            <a:avLst/>
          </a:prstGeom>
        </p:spPr>
      </p:pic>
      <p:pic>
        <p:nvPicPr>
          <p:cNvPr id="57" name="Picture 56" descr="A white board with black text&#10;&#10;Description automatically generated with low confidence">
            <a:extLst>
              <a:ext uri="{FF2B5EF4-FFF2-40B4-BE49-F238E27FC236}">
                <a16:creationId xmlns:a16="http://schemas.microsoft.com/office/drawing/2014/main" id="{16CA3A67-95B1-0942-A64C-B5859A0F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836" y="4720811"/>
            <a:ext cx="4925285" cy="9906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ECABDFD-E9C2-C74A-B4AC-971173DB8148}"/>
              </a:ext>
            </a:extLst>
          </p:cNvPr>
          <p:cNvSpPr/>
          <p:nvPr/>
        </p:nvSpPr>
        <p:spPr>
          <a:xfrm>
            <a:off x="9906000" y="6972300"/>
            <a:ext cx="56062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Is a good metric when statistical power is large and when there aren’t that many underlying cofounders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96D72D81-A533-C247-AF45-1935B4A76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75" y="6781235"/>
            <a:ext cx="6987103" cy="28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02A134F-4CE5-AA45-8F7C-F620AB825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85799" y="488225"/>
            <a:ext cx="8789141" cy="115388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FB7A9F2-A8C9-FC4E-914D-492ACC63EFB9}"/>
              </a:ext>
            </a:extLst>
          </p:cNvPr>
          <p:cNvSpPr txBox="1"/>
          <p:nvPr/>
        </p:nvSpPr>
        <p:spPr>
          <a:xfrm>
            <a:off x="864338" y="656471"/>
            <a:ext cx="86106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Statistical Parity Difference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10534706" y="14570"/>
            <a:ext cx="7372354" cy="3389594"/>
            <a:chOff x="0" y="16857"/>
            <a:chExt cx="2106465" cy="221419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AutoShape 16"/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766212" y="3985214"/>
            <a:ext cx="1579849" cy="1673290"/>
            <a:chOff x="0" y="0"/>
            <a:chExt cx="2106465" cy="223105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5FF0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220514" y="484812"/>
              <a:ext cx="1665436" cy="538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96"/>
                </a:lnSpc>
                <a:spcBef>
                  <a:spcPct val="0"/>
                </a:spcBef>
              </a:pPr>
              <a:r>
                <a:rPr lang="en-US" sz="1313" u="none">
                  <a:solidFill>
                    <a:srgbClr val="000000"/>
                  </a:solidFill>
                  <a:latin typeface="Telegraf"/>
                </a:rPr>
                <a:t>Type your thought here.</a:t>
              </a:r>
            </a:p>
          </p:txBody>
        </p:sp>
        <p:sp>
          <p:nvSpPr>
            <p:cNvPr id="22" name="AutoShape 22"/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55" name="Graphic 60">
            <a:extLst>
              <a:ext uri="{FF2B5EF4-FFF2-40B4-BE49-F238E27FC236}">
                <a16:creationId xmlns:a16="http://schemas.microsoft.com/office/drawing/2014/main" id="{702A134F-4CE5-AA45-8F7C-F620AB825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5574" y="1411311"/>
            <a:ext cx="8919190" cy="115388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60A3AF9-DF35-FA43-97E7-479E28522075}"/>
              </a:ext>
            </a:extLst>
          </p:cNvPr>
          <p:cNvSpPr txBox="1"/>
          <p:nvPr/>
        </p:nvSpPr>
        <p:spPr>
          <a:xfrm>
            <a:off x="1263223" y="1482318"/>
            <a:ext cx="891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Equal Opportunity Difference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C3580DD9-C172-664D-BF46-E6B988DA1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898403"/>
              </p:ext>
            </p:extLst>
          </p:nvPr>
        </p:nvGraphicFramePr>
        <p:xfrm>
          <a:off x="10515361" y="837110"/>
          <a:ext cx="7162800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05338">
                  <a:extLst>
                    <a:ext uri="{9D8B030D-6E8A-4147-A177-3AD203B41FA5}">
                      <a16:colId xmlns:a16="http://schemas.microsoft.com/office/drawing/2014/main" val="1042358429"/>
                    </a:ext>
                  </a:extLst>
                </a:gridCol>
                <a:gridCol w="2571554">
                  <a:extLst>
                    <a:ext uri="{9D8B030D-6E8A-4147-A177-3AD203B41FA5}">
                      <a16:colId xmlns:a16="http://schemas.microsoft.com/office/drawing/2014/main" val="2418070498"/>
                    </a:ext>
                  </a:extLst>
                </a:gridCol>
                <a:gridCol w="2385908">
                  <a:extLst>
                    <a:ext uri="{9D8B030D-6E8A-4147-A177-3AD203B41FA5}">
                      <a16:colId xmlns:a16="http://schemas.microsoft.com/office/drawing/2014/main" val="1656777258"/>
                    </a:ext>
                  </a:extLst>
                </a:gridCol>
              </a:tblGrid>
              <a:tr h="47132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Predicted: positive</a:t>
                      </a:r>
                    </a:p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Predicted: negative</a:t>
                      </a:r>
                    </a:p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(unprivileged)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595107"/>
                  </a:ext>
                </a:extLst>
              </a:tr>
              <a:tr h="4713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Actual: positive (privileged)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(TPR 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(FPR 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753259"/>
                  </a:ext>
                </a:extLst>
              </a:tr>
              <a:tr h="47132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Actual: negative (unprivileged)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(FPR unprivileged)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18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(TPR unprivileged)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221585"/>
                  </a:ext>
                </a:extLst>
              </a:tr>
            </a:tbl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5B16E40F-8397-C44F-903C-B44AEFF804A3}"/>
              </a:ext>
            </a:extLst>
          </p:cNvPr>
          <p:cNvGrpSpPr/>
          <p:nvPr/>
        </p:nvGrpSpPr>
        <p:grpSpPr>
          <a:xfrm>
            <a:off x="1229356" y="3584976"/>
            <a:ext cx="16230601" cy="6377941"/>
            <a:chOff x="0" y="0"/>
            <a:chExt cx="26225717" cy="10305599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569207A-BF99-9F40-B5A4-D415CE966E3D}"/>
                </a:ext>
              </a:extLst>
            </p:cNvPr>
            <p:cNvSpPr/>
            <p:nvPr/>
          </p:nvSpPr>
          <p:spPr>
            <a:xfrm>
              <a:off x="57150" y="58420"/>
              <a:ext cx="26155867" cy="10234479"/>
            </a:xfrm>
            <a:custGeom>
              <a:avLst/>
              <a:gdLst/>
              <a:ahLst/>
              <a:cxnLst/>
              <a:rect l="l" t="t" r="r" b="b"/>
              <a:pathLst>
                <a:path w="26155867" h="10234479">
                  <a:moveTo>
                    <a:pt x="26070775" y="10203999"/>
                  </a:moveTo>
                  <a:lnTo>
                    <a:pt x="0" y="10203999"/>
                  </a:lnTo>
                  <a:cubicBezTo>
                    <a:pt x="5080" y="10221779"/>
                    <a:pt x="21590" y="10234479"/>
                    <a:pt x="40640" y="10234479"/>
                  </a:cubicBezTo>
                  <a:lnTo>
                    <a:pt x="26112685" y="10234479"/>
                  </a:lnTo>
                  <a:cubicBezTo>
                    <a:pt x="26136817" y="10234479"/>
                    <a:pt x="26155867" y="10215429"/>
                    <a:pt x="26155867" y="10191299"/>
                  </a:cubicBezTo>
                  <a:lnTo>
                    <a:pt x="26155867" y="40640"/>
                  </a:lnTo>
                  <a:cubicBezTo>
                    <a:pt x="26155867" y="21590"/>
                    <a:pt x="26143167" y="6350"/>
                    <a:pt x="26126656" y="0"/>
                  </a:cubicBezTo>
                  <a:lnTo>
                    <a:pt x="26126656" y="10148119"/>
                  </a:lnTo>
                  <a:cubicBezTo>
                    <a:pt x="26126656" y="10178599"/>
                    <a:pt x="26101256" y="10203999"/>
                    <a:pt x="26070775" y="10203999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2B2E78B-E691-4449-B699-004278B819B1}"/>
                </a:ext>
              </a:extLst>
            </p:cNvPr>
            <p:cNvSpPr/>
            <p:nvPr/>
          </p:nvSpPr>
          <p:spPr>
            <a:xfrm>
              <a:off x="12700" y="12700"/>
              <a:ext cx="26158406" cy="10237019"/>
            </a:xfrm>
            <a:custGeom>
              <a:avLst/>
              <a:gdLst/>
              <a:ahLst/>
              <a:cxnLst/>
              <a:rect l="l" t="t" r="r" b="b"/>
              <a:pathLst>
                <a:path w="26158406" h="10237019">
                  <a:moveTo>
                    <a:pt x="43180" y="10237019"/>
                  </a:moveTo>
                  <a:lnTo>
                    <a:pt x="26115225" y="10237019"/>
                  </a:lnTo>
                  <a:cubicBezTo>
                    <a:pt x="26139356" y="10237019"/>
                    <a:pt x="26158406" y="10217969"/>
                    <a:pt x="26158406" y="10193839"/>
                  </a:cubicBezTo>
                  <a:lnTo>
                    <a:pt x="26158406" y="43180"/>
                  </a:lnTo>
                  <a:cubicBezTo>
                    <a:pt x="26158406" y="19050"/>
                    <a:pt x="26139356" y="0"/>
                    <a:pt x="26115225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0193839"/>
                  </a:lnTo>
                  <a:cubicBezTo>
                    <a:pt x="0" y="10217969"/>
                    <a:pt x="19050" y="10237019"/>
                    <a:pt x="43180" y="102370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D36B104-CC85-2447-B785-0CEDF07EDC9F}"/>
                </a:ext>
              </a:extLst>
            </p:cNvPr>
            <p:cNvSpPr/>
            <p:nvPr/>
          </p:nvSpPr>
          <p:spPr>
            <a:xfrm>
              <a:off x="0" y="0"/>
              <a:ext cx="26225717" cy="10305599"/>
            </a:xfrm>
            <a:custGeom>
              <a:avLst/>
              <a:gdLst/>
              <a:ahLst/>
              <a:cxnLst/>
              <a:rect l="l" t="t" r="r" b="b"/>
              <a:pathLst>
                <a:path w="26225717" h="10305599">
                  <a:moveTo>
                    <a:pt x="26182535" y="44450"/>
                  </a:moveTo>
                  <a:cubicBezTo>
                    <a:pt x="26177456" y="19050"/>
                    <a:pt x="26154596" y="0"/>
                    <a:pt x="26127925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0206539"/>
                  </a:lnTo>
                  <a:cubicBezTo>
                    <a:pt x="0" y="10233209"/>
                    <a:pt x="17780" y="10254799"/>
                    <a:pt x="43180" y="10261149"/>
                  </a:cubicBezTo>
                  <a:cubicBezTo>
                    <a:pt x="48260" y="10286549"/>
                    <a:pt x="71120" y="10305599"/>
                    <a:pt x="97790" y="10305599"/>
                  </a:cubicBezTo>
                  <a:lnTo>
                    <a:pt x="26169835" y="10305599"/>
                  </a:lnTo>
                  <a:cubicBezTo>
                    <a:pt x="26200317" y="10305599"/>
                    <a:pt x="26225717" y="10280199"/>
                    <a:pt x="26225717" y="10249719"/>
                  </a:cubicBezTo>
                  <a:lnTo>
                    <a:pt x="26225717" y="99060"/>
                  </a:lnTo>
                  <a:cubicBezTo>
                    <a:pt x="26225717" y="72390"/>
                    <a:pt x="26207935" y="50800"/>
                    <a:pt x="26182535" y="44450"/>
                  </a:cubicBezTo>
                  <a:close/>
                  <a:moveTo>
                    <a:pt x="12700" y="1020653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6127925" y="12700"/>
                  </a:lnTo>
                  <a:cubicBezTo>
                    <a:pt x="26152056" y="12700"/>
                    <a:pt x="26171106" y="31750"/>
                    <a:pt x="26171106" y="55880"/>
                  </a:cubicBezTo>
                  <a:lnTo>
                    <a:pt x="26171106" y="10206539"/>
                  </a:lnTo>
                  <a:cubicBezTo>
                    <a:pt x="26171106" y="10230669"/>
                    <a:pt x="26152056" y="10249719"/>
                    <a:pt x="26127925" y="10249719"/>
                  </a:cubicBezTo>
                  <a:lnTo>
                    <a:pt x="55880" y="10249719"/>
                  </a:lnTo>
                  <a:cubicBezTo>
                    <a:pt x="31750" y="10249719"/>
                    <a:pt x="12700" y="10230669"/>
                    <a:pt x="12700" y="10206539"/>
                  </a:cubicBezTo>
                  <a:close/>
                  <a:moveTo>
                    <a:pt x="26213017" y="10249719"/>
                  </a:moveTo>
                  <a:cubicBezTo>
                    <a:pt x="26213017" y="10273849"/>
                    <a:pt x="26193967" y="10292899"/>
                    <a:pt x="26169835" y="10292899"/>
                  </a:cubicBezTo>
                  <a:lnTo>
                    <a:pt x="97790" y="10292899"/>
                  </a:lnTo>
                  <a:cubicBezTo>
                    <a:pt x="78740" y="10292899"/>
                    <a:pt x="62230" y="10280199"/>
                    <a:pt x="57150" y="10262419"/>
                  </a:cubicBezTo>
                  <a:lnTo>
                    <a:pt x="26127925" y="10262419"/>
                  </a:lnTo>
                  <a:cubicBezTo>
                    <a:pt x="26158406" y="10262419"/>
                    <a:pt x="26183806" y="10237019"/>
                    <a:pt x="26183806" y="10206539"/>
                  </a:cubicBezTo>
                  <a:lnTo>
                    <a:pt x="26183806" y="58420"/>
                  </a:lnTo>
                  <a:cubicBezTo>
                    <a:pt x="26200317" y="64770"/>
                    <a:pt x="26213017" y="80010"/>
                    <a:pt x="26213017" y="99060"/>
                  </a:cubicBezTo>
                  <a:lnTo>
                    <a:pt x="26213017" y="102497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74144" y="3145175"/>
            <a:ext cx="3139712" cy="1092808"/>
            <a:chOff x="0" y="0"/>
            <a:chExt cx="4186283" cy="145707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40426"/>
              <a:ext cx="4186283" cy="1416651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1384816" y="-1384816"/>
              <a:ext cx="1416651" cy="418628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354887" y="367419"/>
              <a:ext cx="3476510" cy="724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99"/>
                </a:lnSpc>
              </a:pPr>
              <a:r>
                <a:rPr lang="en-US" sz="4000" dirty="0">
                  <a:solidFill>
                    <a:srgbClr val="000000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Method 2</a:t>
              </a:r>
            </a:p>
          </p:txBody>
        </p:sp>
      </p:grpSp>
      <p:pic>
        <p:nvPicPr>
          <p:cNvPr id="63" name="Picture 2">
            <a:extLst>
              <a:ext uri="{FF2B5EF4-FFF2-40B4-BE49-F238E27FC236}">
                <a16:creationId xmlns:a16="http://schemas.microsoft.com/office/drawing/2014/main" id="{8DFF6B89-78EB-BB47-BE33-38AED392A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847" y="4402439"/>
            <a:ext cx="9548368" cy="133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Group 32">
            <a:extLst>
              <a:ext uri="{FF2B5EF4-FFF2-40B4-BE49-F238E27FC236}">
                <a16:creationId xmlns:a16="http://schemas.microsoft.com/office/drawing/2014/main" id="{CE33F3BA-897A-D643-AF7F-777083F537A4}"/>
              </a:ext>
            </a:extLst>
          </p:cNvPr>
          <p:cNvGrpSpPr/>
          <p:nvPr/>
        </p:nvGrpSpPr>
        <p:grpSpPr>
          <a:xfrm>
            <a:off x="2182851" y="5955129"/>
            <a:ext cx="5640525" cy="3631334"/>
            <a:chOff x="0" y="16857"/>
            <a:chExt cx="2106465" cy="2214197"/>
          </a:xfrm>
        </p:grpSpPr>
        <p:grpSp>
          <p:nvGrpSpPr>
            <p:cNvPr id="65" name="Group 33">
              <a:extLst>
                <a:ext uri="{FF2B5EF4-FFF2-40B4-BE49-F238E27FC236}">
                  <a16:creationId xmlns:a16="http://schemas.microsoft.com/office/drawing/2014/main" id="{38722820-9DC4-994E-A1B7-7B261B483566}"/>
                </a:ext>
              </a:extLst>
            </p:cNvPr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8C905475-C9A7-CD43-AE81-AD16299F1E6D}"/>
                  </a:ext>
                </a:extLst>
              </p:cNvPr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F5FF02"/>
              </a:solidFill>
            </p:spPr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5C5CA954-7200-D54D-B738-1AC0568C6CE8}"/>
                  </a:ext>
                </a:extLst>
              </p:cNvPr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7" name="AutoShape 37">
              <a:extLst>
                <a:ext uri="{FF2B5EF4-FFF2-40B4-BE49-F238E27FC236}">
                  <a16:creationId xmlns:a16="http://schemas.microsoft.com/office/drawing/2014/main" id="{1450B995-2BC5-6346-9322-8CA5F1F9F3AC}"/>
                </a:ext>
              </a:extLst>
            </p:cNvPr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70" name="Group 26">
            <a:extLst>
              <a:ext uri="{FF2B5EF4-FFF2-40B4-BE49-F238E27FC236}">
                <a16:creationId xmlns:a16="http://schemas.microsoft.com/office/drawing/2014/main" id="{BB8FEA7A-E838-B340-AEB8-EC7947815B13}"/>
              </a:ext>
            </a:extLst>
          </p:cNvPr>
          <p:cNvGrpSpPr/>
          <p:nvPr/>
        </p:nvGrpSpPr>
        <p:grpSpPr>
          <a:xfrm>
            <a:off x="9888300" y="5879247"/>
            <a:ext cx="6037499" cy="3684100"/>
            <a:chOff x="0" y="16857"/>
            <a:chExt cx="2106465" cy="2214197"/>
          </a:xfrm>
        </p:grpSpPr>
        <p:grpSp>
          <p:nvGrpSpPr>
            <p:cNvPr id="71" name="Group 27">
              <a:extLst>
                <a:ext uri="{FF2B5EF4-FFF2-40B4-BE49-F238E27FC236}">
                  <a16:creationId xmlns:a16="http://schemas.microsoft.com/office/drawing/2014/main" id="{B9AE8158-B8AC-1844-B198-2888F5924CB2}"/>
                </a:ext>
              </a:extLst>
            </p:cNvPr>
            <p:cNvGrpSpPr/>
            <p:nvPr/>
          </p:nvGrpSpPr>
          <p:grpSpPr>
            <a:xfrm>
              <a:off x="0" y="116758"/>
              <a:ext cx="2106465" cy="2114296"/>
              <a:chOff x="0" y="0"/>
              <a:chExt cx="1708150" cy="1714500"/>
            </a:xfrm>
          </p:grpSpPr>
          <p:sp>
            <p:nvSpPr>
              <p:cNvPr id="74" name="Freeform 28">
                <a:extLst>
                  <a:ext uri="{FF2B5EF4-FFF2-40B4-BE49-F238E27FC236}">
                    <a16:creationId xmlns:a16="http://schemas.microsoft.com/office/drawing/2014/main" id="{A5E2F4E9-3315-5143-9E5E-ABE504C20B2D}"/>
                  </a:ext>
                </a:extLst>
              </p:cNvPr>
              <p:cNvSpPr/>
              <p:nvPr/>
            </p:nvSpPr>
            <p:spPr>
              <a:xfrm>
                <a:off x="10160" y="16510"/>
                <a:ext cx="1685290" cy="1686560"/>
              </a:xfrm>
              <a:custGeom>
                <a:avLst/>
                <a:gdLst/>
                <a:ahLst/>
                <a:cxnLst/>
                <a:rect l="l" t="t" r="r" b="b"/>
                <a:pathLst>
                  <a:path w="1685290" h="1686560">
                    <a:moveTo>
                      <a:pt x="1685290" y="1686560"/>
                    </a:moveTo>
                    <a:lnTo>
                      <a:pt x="0" y="1678940"/>
                    </a:lnTo>
                    <a:lnTo>
                      <a:pt x="0" y="598170"/>
                    </a:lnTo>
                    <a:lnTo>
                      <a:pt x="17780" y="19050"/>
                    </a:lnTo>
                    <a:lnTo>
                      <a:pt x="838200" y="0"/>
                    </a:lnTo>
                    <a:lnTo>
                      <a:pt x="1666240" y="5080"/>
                    </a:lnTo>
                    <a:close/>
                  </a:path>
                </a:pathLst>
              </a:custGeom>
              <a:solidFill>
                <a:srgbClr val="DDDDDD"/>
              </a:solidFill>
            </p:spPr>
          </p:sp>
          <p:sp>
            <p:nvSpPr>
              <p:cNvPr id="75" name="Freeform 29">
                <a:extLst>
                  <a:ext uri="{FF2B5EF4-FFF2-40B4-BE49-F238E27FC236}">
                    <a16:creationId xmlns:a16="http://schemas.microsoft.com/office/drawing/2014/main" id="{922D1EEB-0959-C542-B1CE-FABF75EC131A}"/>
                  </a:ext>
                </a:extLst>
              </p:cNvPr>
              <p:cNvSpPr/>
              <p:nvPr/>
            </p:nvSpPr>
            <p:spPr>
              <a:xfrm>
                <a:off x="-3810" y="0"/>
                <a:ext cx="1714500" cy="171323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1713230">
                    <a:moveTo>
                      <a:pt x="1680210" y="21590"/>
                    </a:moveTo>
                    <a:cubicBezTo>
                      <a:pt x="1681480" y="34290"/>
                      <a:pt x="1681480" y="44450"/>
                      <a:pt x="1682750" y="54610"/>
                    </a:cubicBezTo>
                    <a:cubicBezTo>
                      <a:pt x="1685290" y="88900"/>
                      <a:pt x="1686560" y="124460"/>
                      <a:pt x="1689100" y="158750"/>
                    </a:cubicBezTo>
                    <a:cubicBezTo>
                      <a:pt x="1689100" y="208280"/>
                      <a:pt x="1701800" y="1184910"/>
                      <a:pt x="1708150" y="1234440"/>
                    </a:cubicBezTo>
                    <a:cubicBezTo>
                      <a:pt x="1714500" y="1309370"/>
                      <a:pt x="1710690" y="1385570"/>
                      <a:pt x="1710690" y="1460500"/>
                    </a:cubicBezTo>
                    <a:cubicBezTo>
                      <a:pt x="1710690" y="1526540"/>
                      <a:pt x="1711960" y="1587500"/>
                      <a:pt x="1713230" y="1652270"/>
                    </a:cubicBezTo>
                    <a:cubicBezTo>
                      <a:pt x="1713230" y="1673860"/>
                      <a:pt x="1713230" y="1687830"/>
                      <a:pt x="1713230" y="1711960"/>
                    </a:cubicBezTo>
                    <a:cubicBezTo>
                      <a:pt x="1690370" y="1711960"/>
                      <a:pt x="1670050" y="1713230"/>
                      <a:pt x="1649730" y="1711960"/>
                    </a:cubicBezTo>
                    <a:cubicBezTo>
                      <a:pt x="1567180" y="1706880"/>
                      <a:pt x="1483360" y="1713230"/>
                      <a:pt x="1400810" y="1708150"/>
                    </a:cubicBezTo>
                    <a:cubicBezTo>
                      <a:pt x="1351280" y="1704340"/>
                      <a:pt x="1303020" y="1706880"/>
                      <a:pt x="1253490" y="1704340"/>
                    </a:cubicBezTo>
                    <a:cubicBezTo>
                      <a:pt x="1230630" y="1703070"/>
                      <a:pt x="1207770" y="1701800"/>
                      <a:pt x="1184910" y="1700530"/>
                    </a:cubicBezTo>
                    <a:cubicBezTo>
                      <a:pt x="1170940" y="1700530"/>
                      <a:pt x="1158240" y="1701800"/>
                      <a:pt x="1144270" y="1701800"/>
                    </a:cubicBezTo>
                    <a:cubicBezTo>
                      <a:pt x="1108710" y="1700530"/>
                      <a:pt x="1010920" y="1701800"/>
                      <a:pt x="975360" y="1700530"/>
                    </a:cubicBezTo>
                    <a:cubicBezTo>
                      <a:pt x="949960" y="1699260"/>
                      <a:pt x="441960" y="1708150"/>
                      <a:pt x="416560" y="1706880"/>
                    </a:cubicBezTo>
                    <a:cubicBezTo>
                      <a:pt x="410210" y="1706880"/>
                      <a:pt x="402590" y="1708150"/>
                      <a:pt x="396240" y="1708150"/>
                    </a:cubicBezTo>
                    <a:cubicBezTo>
                      <a:pt x="381000" y="1708150"/>
                      <a:pt x="367030" y="1709420"/>
                      <a:pt x="351790" y="1709420"/>
                    </a:cubicBezTo>
                    <a:cubicBezTo>
                      <a:pt x="313690" y="1709420"/>
                      <a:pt x="276860" y="1708150"/>
                      <a:pt x="238760" y="1706880"/>
                    </a:cubicBezTo>
                    <a:cubicBezTo>
                      <a:pt x="215900" y="1705610"/>
                      <a:pt x="193040" y="1704340"/>
                      <a:pt x="171450" y="1703070"/>
                    </a:cubicBezTo>
                    <a:cubicBezTo>
                      <a:pt x="130810" y="1701800"/>
                      <a:pt x="90170" y="1700530"/>
                      <a:pt x="48260" y="1700530"/>
                    </a:cubicBezTo>
                    <a:cubicBezTo>
                      <a:pt x="38100" y="1700530"/>
                      <a:pt x="29210" y="1700530"/>
                      <a:pt x="19050" y="1699260"/>
                    </a:cubicBezTo>
                    <a:cubicBezTo>
                      <a:pt x="10160" y="1697990"/>
                      <a:pt x="5080" y="1691640"/>
                      <a:pt x="7620" y="1682750"/>
                    </a:cubicBezTo>
                    <a:cubicBezTo>
                      <a:pt x="16510" y="1651000"/>
                      <a:pt x="12700" y="1619250"/>
                      <a:pt x="11430" y="1586230"/>
                    </a:cubicBezTo>
                    <a:cubicBezTo>
                      <a:pt x="10160" y="1518920"/>
                      <a:pt x="6350" y="1452880"/>
                      <a:pt x="7620" y="1385570"/>
                    </a:cubicBezTo>
                    <a:cubicBezTo>
                      <a:pt x="5080" y="1301750"/>
                      <a:pt x="0" y="264160"/>
                      <a:pt x="7620" y="179070"/>
                    </a:cubicBezTo>
                    <a:cubicBezTo>
                      <a:pt x="8890" y="162560"/>
                      <a:pt x="7620" y="144780"/>
                      <a:pt x="8890" y="128270"/>
                    </a:cubicBezTo>
                    <a:cubicBezTo>
                      <a:pt x="10160" y="101600"/>
                      <a:pt x="12700" y="7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420" y="30480"/>
                      <a:pt x="78740" y="29210"/>
                    </a:cubicBezTo>
                    <a:cubicBezTo>
                      <a:pt x="113030" y="25400"/>
                      <a:pt x="147320" y="22860"/>
                      <a:pt x="182880" y="20320"/>
                    </a:cubicBezTo>
                    <a:cubicBezTo>
                      <a:pt x="207010" y="17780"/>
                      <a:pt x="231140" y="16510"/>
                      <a:pt x="254000" y="13970"/>
                    </a:cubicBezTo>
                    <a:cubicBezTo>
                      <a:pt x="276860" y="11430"/>
                      <a:pt x="300990" y="8890"/>
                      <a:pt x="323850" y="8890"/>
                    </a:cubicBezTo>
                    <a:cubicBezTo>
                      <a:pt x="349250" y="7620"/>
                      <a:pt x="374650" y="10160"/>
                      <a:pt x="400050" y="8890"/>
                    </a:cubicBezTo>
                    <a:cubicBezTo>
                      <a:pt x="431800" y="8890"/>
                      <a:pt x="1007110" y="6350"/>
                      <a:pt x="1038860" y="5080"/>
                    </a:cubicBezTo>
                    <a:cubicBezTo>
                      <a:pt x="1069340" y="3810"/>
                      <a:pt x="1099820" y="2540"/>
                      <a:pt x="1131570" y="2540"/>
                    </a:cubicBezTo>
                    <a:cubicBezTo>
                      <a:pt x="1183640" y="1270"/>
                      <a:pt x="1234440" y="0"/>
                      <a:pt x="1286510" y="0"/>
                    </a:cubicBezTo>
                    <a:cubicBezTo>
                      <a:pt x="1308100" y="0"/>
                      <a:pt x="1330960" y="2540"/>
                      <a:pt x="1352550" y="2540"/>
                    </a:cubicBezTo>
                    <a:cubicBezTo>
                      <a:pt x="1412240" y="3810"/>
                      <a:pt x="1473200" y="5080"/>
                      <a:pt x="1532890" y="7620"/>
                    </a:cubicBezTo>
                    <a:cubicBezTo>
                      <a:pt x="1564640" y="8890"/>
                      <a:pt x="1596390" y="12700"/>
                      <a:pt x="1628140" y="16510"/>
                    </a:cubicBezTo>
                    <a:cubicBezTo>
                      <a:pt x="1635760" y="16510"/>
                      <a:pt x="1643380" y="16510"/>
                      <a:pt x="1649730" y="16510"/>
                    </a:cubicBezTo>
                    <a:cubicBezTo>
                      <a:pt x="1661160" y="17780"/>
                      <a:pt x="1670050" y="20320"/>
                      <a:pt x="1680210" y="21590"/>
                    </a:cubicBezTo>
                    <a:close/>
                    <a:moveTo>
                      <a:pt x="1690370" y="1695450"/>
                    </a:moveTo>
                    <a:cubicBezTo>
                      <a:pt x="1691640" y="1678940"/>
                      <a:pt x="1692910" y="1666240"/>
                      <a:pt x="1692910" y="1653540"/>
                    </a:cubicBezTo>
                    <a:cubicBezTo>
                      <a:pt x="1691640" y="1581150"/>
                      <a:pt x="1690370" y="1513840"/>
                      <a:pt x="1690370" y="1441450"/>
                    </a:cubicBezTo>
                    <a:cubicBezTo>
                      <a:pt x="1690370" y="1408430"/>
                      <a:pt x="1692910" y="1375410"/>
                      <a:pt x="1691640" y="1342390"/>
                    </a:cubicBezTo>
                    <a:cubicBezTo>
                      <a:pt x="1691640" y="1311910"/>
                      <a:pt x="1690370" y="1280160"/>
                      <a:pt x="1689100" y="1249680"/>
                    </a:cubicBezTo>
                    <a:cubicBezTo>
                      <a:pt x="1684020" y="1202690"/>
                      <a:pt x="1672590" y="229870"/>
                      <a:pt x="1672590" y="182880"/>
                    </a:cubicBezTo>
                    <a:cubicBezTo>
                      <a:pt x="1670050" y="143510"/>
                      <a:pt x="1667510" y="102870"/>
                      <a:pt x="1664970" y="63500"/>
                    </a:cubicBezTo>
                    <a:cubicBezTo>
                      <a:pt x="1663700" y="44450"/>
                      <a:pt x="1662430" y="43180"/>
                      <a:pt x="1645920" y="41910"/>
                    </a:cubicBezTo>
                    <a:cubicBezTo>
                      <a:pt x="1642110" y="41910"/>
                      <a:pt x="1639570" y="41910"/>
                      <a:pt x="1635760" y="40640"/>
                    </a:cubicBezTo>
                    <a:cubicBezTo>
                      <a:pt x="1604010" y="36830"/>
                      <a:pt x="1570990" y="31750"/>
                      <a:pt x="1539240" y="30480"/>
                    </a:cubicBezTo>
                    <a:cubicBezTo>
                      <a:pt x="1461770" y="26670"/>
                      <a:pt x="1383030" y="25400"/>
                      <a:pt x="1305560" y="22860"/>
                    </a:cubicBezTo>
                    <a:cubicBezTo>
                      <a:pt x="1294130" y="22860"/>
                      <a:pt x="1281430" y="22860"/>
                      <a:pt x="1270000" y="22860"/>
                    </a:cubicBezTo>
                    <a:cubicBezTo>
                      <a:pt x="1250950" y="22860"/>
                      <a:pt x="1231900" y="22860"/>
                      <a:pt x="1214120" y="22860"/>
                    </a:cubicBezTo>
                    <a:cubicBezTo>
                      <a:pt x="1173480" y="22860"/>
                      <a:pt x="1132840" y="22860"/>
                      <a:pt x="1093470" y="24130"/>
                    </a:cubicBezTo>
                    <a:cubicBezTo>
                      <a:pt x="1059180" y="25400"/>
                      <a:pt x="481330" y="29210"/>
                      <a:pt x="447040" y="29210"/>
                    </a:cubicBezTo>
                    <a:cubicBezTo>
                      <a:pt x="391160" y="29210"/>
                      <a:pt x="335280" y="26670"/>
                      <a:pt x="279400" y="33020"/>
                    </a:cubicBezTo>
                    <a:cubicBezTo>
                      <a:pt x="250190" y="36830"/>
                      <a:pt x="222250" y="36830"/>
                      <a:pt x="194310" y="38100"/>
                    </a:cubicBezTo>
                    <a:cubicBezTo>
                      <a:pt x="146050" y="41910"/>
                      <a:pt x="97790" y="45720"/>
                      <a:pt x="49530" y="50800"/>
                    </a:cubicBezTo>
                    <a:cubicBezTo>
                      <a:pt x="36830" y="50800"/>
                      <a:pt x="34290" y="53340"/>
                      <a:pt x="33020" y="68580"/>
                    </a:cubicBezTo>
                    <a:cubicBezTo>
                      <a:pt x="31750" y="91440"/>
                      <a:pt x="31750" y="114300"/>
                      <a:pt x="30480" y="137160"/>
                    </a:cubicBezTo>
                    <a:cubicBezTo>
                      <a:pt x="29210" y="175260"/>
                      <a:pt x="26670" y="212090"/>
                      <a:pt x="25400" y="250190"/>
                    </a:cubicBezTo>
                    <a:cubicBezTo>
                      <a:pt x="20320" y="290830"/>
                      <a:pt x="26670" y="1283970"/>
                      <a:pt x="29210" y="1324610"/>
                    </a:cubicBezTo>
                    <a:cubicBezTo>
                      <a:pt x="29210" y="1367790"/>
                      <a:pt x="29210" y="1412240"/>
                      <a:pt x="30480" y="1455420"/>
                    </a:cubicBezTo>
                    <a:cubicBezTo>
                      <a:pt x="30480" y="1487170"/>
                      <a:pt x="33020" y="1518920"/>
                      <a:pt x="33020" y="1550670"/>
                    </a:cubicBezTo>
                    <a:cubicBezTo>
                      <a:pt x="33020" y="1584960"/>
                      <a:pt x="33020" y="1619250"/>
                      <a:pt x="31750" y="1653540"/>
                    </a:cubicBezTo>
                    <a:cubicBezTo>
                      <a:pt x="31750" y="1657350"/>
                      <a:pt x="31750" y="1659890"/>
                      <a:pt x="31750" y="1663700"/>
                    </a:cubicBezTo>
                    <a:cubicBezTo>
                      <a:pt x="31750" y="1673860"/>
                      <a:pt x="35560" y="1677670"/>
                      <a:pt x="44450" y="1677670"/>
                    </a:cubicBezTo>
                    <a:cubicBezTo>
                      <a:pt x="60960" y="1677670"/>
                      <a:pt x="78740" y="1678940"/>
                      <a:pt x="95250" y="1678940"/>
                    </a:cubicBezTo>
                    <a:cubicBezTo>
                      <a:pt x="119380" y="1678940"/>
                      <a:pt x="144780" y="1676400"/>
                      <a:pt x="168910" y="1678940"/>
                    </a:cubicBezTo>
                    <a:cubicBezTo>
                      <a:pt x="208280" y="1682750"/>
                      <a:pt x="247650" y="1685290"/>
                      <a:pt x="287020" y="1684020"/>
                    </a:cubicBezTo>
                    <a:cubicBezTo>
                      <a:pt x="312420" y="1682750"/>
                      <a:pt x="336550" y="1685290"/>
                      <a:pt x="361950" y="1685290"/>
                    </a:cubicBezTo>
                    <a:cubicBezTo>
                      <a:pt x="398780" y="1685290"/>
                      <a:pt x="435610" y="1684020"/>
                      <a:pt x="472440" y="1685290"/>
                    </a:cubicBezTo>
                    <a:cubicBezTo>
                      <a:pt x="527050" y="1686560"/>
                      <a:pt x="1126490" y="1676400"/>
                      <a:pt x="1182370" y="1678940"/>
                    </a:cubicBezTo>
                    <a:cubicBezTo>
                      <a:pt x="1206500" y="1680210"/>
                      <a:pt x="1230630" y="1681480"/>
                      <a:pt x="1253490" y="1681480"/>
                    </a:cubicBezTo>
                    <a:cubicBezTo>
                      <a:pt x="1295400" y="1684020"/>
                      <a:pt x="1336040" y="1680210"/>
                      <a:pt x="1377950" y="1684020"/>
                    </a:cubicBezTo>
                    <a:cubicBezTo>
                      <a:pt x="1412240" y="1686560"/>
                      <a:pt x="1446530" y="1686560"/>
                      <a:pt x="1480820" y="1689100"/>
                    </a:cubicBezTo>
                    <a:cubicBezTo>
                      <a:pt x="1531620" y="1692910"/>
                      <a:pt x="1582420" y="1695450"/>
                      <a:pt x="1633220" y="1696720"/>
                    </a:cubicBezTo>
                    <a:cubicBezTo>
                      <a:pt x="1652270" y="1696720"/>
                      <a:pt x="1670050" y="1695450"/>
                      <a:pt x="1690370" y="169545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3" name="AutoShape 31">
              <a:extLst>
                <a:ext uri="{FF2B5EF4-FFF2-40B4-BE49-F238E27FC236}">
                  <a16:creationId xmlns:a16="http://schemas.microsoft.com/office/drawing/2014/main" id="{46CF8A49-4404-1149-890B-0B71AE0F53E2}"/>
                </a:ext>
              </a:extLst>
            </p:cNvPr>
            <p:cNvSpPr/>
            <p:nvPr/>
          </p:nvSpPr>
          <p:spPr>
            <a:xfrm rot="-201720">
              <a:off x="766408" y="16857"/>
              <a:ext cx="580769" cy="199801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6AF7731-D33D-024D-8FFD-24FE171C2424}"/>
              </a:ext>
            </a:extLst>
          </p:cNvPr>
          <p:cNvSpPr/>
          <p:nvPr/>
        </p:nvSpPr>
        <p:spPr>
          <a:xfrm>
            <a:off x="2353224" y="6809886"/>
            <a:ext cx="5288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Situation when it is a good metric</a:t>
            </a:r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6FE0A6-0474-D84C-8DD5-FD4061788879}"/>
              </a:ext>
            </a:extLst>
          </p:cNvPr>
          <p:cNvSpPr/>
          <p:nvPr/>
        </p:nvSpPr>
        <p:spPr>
          <a:xfrm>
            <a:off x="10287284" y="6776001"/>
            <a:ext cx="5129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Situation when it is a bad metric</a:t>
            </a:r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EE468A4-5221-4444-999E-45B976B791B4}"/>
              </a:ext>
            </a:extLst>
          </p:cNvPr>
          <p:cNvSpPr/>
          <p:nvPr/>
        </p:nvSpPr>
        <p:spPr>
          <a:xfrm>
            <a:off x="2713787" y="7480709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Ideal value: 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Fairness: between -0.1 and 0.1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A3F9044-0C36-F24B-92F9-A6CC0C8381BE}"/>
              </a:ext>
            </a:extLst>
          </p:cNvPr>
          <p:cNvSpPr/>
          <p:nvPr/>
        </p:nvSpPr>
        <p:spPr>
          <a:xfrm>
            <a:off x="10515361" y="7456413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EOD  &lt;   0 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EOD  &gt;   0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5CD0F31-8CAF-AF44-8BCA-70F30DE63998}"/>
              </a:ext>
            </a:extLst>
          </p:cNvPr>
          <p:cNvCxnSpPr>
            <a:cxnSpLocks/>
          </p:cNvCxnSpPr>
          <p:nvPr/>
        </p:nvCxnSpPr>
        <p:spPr>
          <a:xfrm>
            <a:off x="13106400" y="7886700"/>
            <a:ext cx="6514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E1EC997-F794-1142-99CB-78BDF385D62B}"/>
              </a:ext>
            </a:extLst>
          </p:cNvPr>
          <p:cNvSpPr txBox="1"/>
          <p:nvPr/>
        </p:nvSpPr>
        <p:spPr>
          <a:xfrm>
            <a:off x="14061192" y="7625805"/>
            <a:ext cx="1739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privileged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2FC1B43-92F9-E34C-9561-D51EB6D5DEE2}"/>
              </a:ext>
            </a:extLst>
          </p:cNvPr>
          <p:cNvCxnSpPr>
            <a:cxnSpLocks/>
          </p:cNvCxnSpPr>
          <p:nvPr/>
        </p:nvCxnSpPr>
        <p:spPr>
          <a:xfrm>
            <a:off x="13129153" y="8724900"/>
            <a:ext cx="6514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880D941-A133-B049-8C55-DF5ACE239023}"/>
              </a:ext>
            </a:extLst>
          </p:cNvPr>
          <p:cNvSpPr txBox="1"/>
          <p:nvPr/>
        </p:nvSpPr>
        <p:spPr>
          <a:xfrm>
            <a:off x="14010446" y="8505952"/>
            <a:ext cx="190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unprivileged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647</Words>
  <Application>Microsoft Macintosh PowerPoint</Application>
  <PresentationFormat>Custom</PresentationFormat>
  <Paragraphs>122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RoxboroughCF Bold</vt:lpstr>
      <vt:lpstr>MV Boli</vt:lpstr>
      <vt:lpstr>Calibri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Editorial Markup Stop Start Continue Brainstorm Presentation</dc:title>
  <cp:lastModifiedBy>Liang, Xuanqi</cp:lastModifiedBy>
  <cp:revision>17</cp:revision>
  <dcterms:created xsi:type="dcterms:W3CDTF">2006-08-16T00:00:00Z</dcterms:created>
  <dcterms:modified xsi:type="dcterms:W3CDTF">2021-05-27T13:45:45Z</dcterms:modified>
  <dc:identifier>DAEfjFnYLIg</dc:identifier>
</cp:coreProperties>
</file>